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9.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4105" r:id="rId3"/>
    <p:sldMasterId id="2147484117" r:id="rId4"/>
    <p:sldMasterId id="2147484130" r:id="rId5"/>
    <p:sldMasterId id="2147484142" r:id="rId6"/>
    <p:sldMasterId id="2147484154" r:id="rId7"/>
    <p:sldMasterId id="2147484166" r:id="rId8"/>
  </p:sldMasterIdLst>
  <p:notesMasterIdLst>
    <p:notesMasterId r:id="rId49"/>
  </p:notesMasterIdLst>
  <p:sldIdLst>
    <p:sldId id="695" r:id="rId9"/>
    <p:sldId id="1209" r:id="rId10"/>
    <p:sldId id="1183" r:id="rId11"/>
    <p:sldId id="1184" r:id="rId12"/>
    <p:sldId id="1185" r:id="rId13"/>
    <p:sldId id="1186" r:id="rId14"/>
    <p:sldId id="1187" r:id="rId15"/>
    <p:sldId id="1188" r:id="rId16"/>
    <p:sldId id="1189" r:id="rId17"/>
    <p:sldId id="1190" r:id="rId18"/>
    <p:sldId id="1191" r:id="rId19"/>
    <p:sldId id="1192" r:id="rId20"/>
    <p:sldId id="1179" r:id="rId21"/>
    <p:sldId id="1180" r:id="rId22"/>
    <p:sldId id="1138" r:id="rId23"/>
    <p:sldId id="1137" r:id="rId24"/>
    <p:sldId id="1196" r:id="rId25"/>
    <p:sldId id="1197" r:id="rId26"/>
    <p:sldId id="728" r:id="rId27"/>
    <p:sldId id="1200" r:id="rId28"/>
    <p:sldId id="1198" r:id="rId29"/>
    <p:sldId id="1199" r:id="rId30"/>
    <p:sldId id="1202" r:id="rId31"/>
    <p:sldId id="1203" r:id="rId32"/>
    <p:sldId id="1201" r:id="rId33"/>
    <p:sldId id="1213" r:id="rId34"/>
    <p:sldId id="748" r:id="rId35"/>
    <p:sldId id="750" r:id="rId36"/>
    <p:sldId id="1322" r:id="rId37"/>
    <p:sldId id="1321" r:id="rId38"/>
    <p:sldId id="1215" r:id="rId39"/>
    <p:sldId id="1244" r:id="rId40"/>
    <p:sldId id="1229" r:id="rId41"/>
    <p:sldId id="1230" r:id="rId42"/>
    <p:sldId id="1232" r:id="rId43"/>
    <p:sldId id="1233" r:id="rId44"/>
    <p:sldId id="1324" r:id="rId45"/>
    <p:sldId id="1323" r:id="rId46"/>
    <p:sldId id="1325" r:id="rId47"/>
    <p:sldId id="1327" r:id="rId48"/>
  </p:sldIdLst>
  <p:sldSz cx="9144000" cy="6858000" type="screen4x3"/>
  <p:notesSz cx="6858000" cy="9144000"/>
  <p:defaultTex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Brown Dog" id="{05D9A505-2BD5-41E7-B57A-0098AAA96D11}">
          <p14:sldIdLst>
            <p14:sldId id="695"/>
            <p14:sldId id="1209"/>
            <p14:sldId id="1183"/>
            <p14:sldId id="1184"/>
            <p14:sldId id="1185"/>
            <p14:sldId id="1186"/>
            <p14:sldId id="1187"/>
            <p14:sldId id="1188"/>
            <p14:sldId id="1189"/>
            <p14:sldId id="1190"/>
            <p14:sldId id="1191"/>
            <p14:sldId id="1192"/>
            <p14:sldId id="1179"/>
            <p14:sldId id="1180"/>
            <p14:sldId id="1138"/>
            <p14:sldId id="1137"/>
            <p14:sldId id="1196"/>
            <p14:sldId id="1197"/>
            <p14:sldId id="728"/>
            <p14:sldId id="1200"/>
            <p14:sldId id="1198"/>
            <p14:sldId id="1199"/>
            <p14:sldId id="1202"/>
            <p14:sldId id="1203"/>
            <p14:sldId id="1201"/>
            <p14:sldId id="1213"/>
            <p14:sldId id="748"/>
            <p14:sldId id="750"/>
            <p14:sldId id="1322"/>
            <p14:sldId id="1321"/>
            <p14:sldId id="1215"/>
            <p14:sldId id="1244"/>
            <p14:sldId id="1229"/>
            <p14:sldId id="1230"/>
            <p14:sldId id="1232"/>
            <p14:sldId id="1233"/>
            <p14:sldId id="1324"/>
            <p14:sldId id="1323"/>
            <p14:sldId id="1325"/>
            <p14:sldId id="13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96633"/>
    <a:srgbClr val="663300"/>
    <a:srgbClr val="008000"/>
    <a:srgbClr val="0C519C"/>
    <a:srgbClr val="000000"/>
    <a:srgbClr val="FF0000"/>
    <a:srgbClr val="CC1704"/>
    <a:srgbClr val="FFFFCC"/>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5666" autoAdjust="0"/>
  </p:normalViewPr>
  <p:slideViewPr>
    <p:cSldViewPr>
      <p:cViewPr>
        <p:scale>
          <a:sx n="108" d="100"/>
          <a:sy n="108" d="100"/>
        </p:scale>
        <p:origin x="-1104"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p>
        </p:txBody>
      </p:sp>
      <p:sp>
        <p:nvSpPr>
          <p:cNvPr id="399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737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99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p>
        </p:txBody>
      </p:sp>
      <p:sp>
        <p:nvSpPr>
          <p:cNvPr id="399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519A8EE-0B45-4CE1-9004-F809DC330CE8}" type="slidenum">
              <a:rPr lang="en-US"/>
              <a:pPr>
                <a:defRPr/>
              </a:pPr>
              <a:t>‹#›</a:t>
            </a:fld>
            <a:endParaRPr lang="en-US"/>
          </a:p>
        </p:txBody>
      </p:sp>
    </p:spTree>
    <p:extLst>
      <p:ext uri="{BB962C8B-B14F-4D97-AF65-F5344CB8AC3E}">
        <p14:creationId xmlns:p14="http://schemas.microsoft.com/office/powerpoint/2010/main" val="37448899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FBBF0CF-E9E0-4085-B378-44B92F8C35E1}" type="slidenum">
              <a:rPr lang="en-US" smtClean="0"/>
              <a:pPr/>
              <a:t>1</a:t>
            </a:fld>
            <a:endParaRPr lang="en-US"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potential models: STVGM, </a:t>
            </a:r>
            <a:r>
              <a:rPr lang="en-US" dirty="0" err="1" smtClean="0"/>
              <a:t>Jeweles</a:t>
            </a:r>
            <a:r>
              <a:rPr lang="en-US" dirty="0" smtClean="0"/>
              <a:t>, CLM</a:t>
            </a:r>
            <a:endParaRPr lang="en-US" dirty="0"/>
          </a:p>
        </p:txBody>
      </p:sp>
      <p:sp>
        <p:nvSpPr>
          <p:cNvPr id="4" name="Slide Number Placeholder 3"/>
          <p:cNvSpPr>
            <a:spLocks noGrp="1"/>
          </p:cNvSpPr>
          <p:nvPr>
            <p:ph type="sldNum" sz="quarter" idx="10"/>
          </p:nvPr>
        </p:nvSpPr>
        <p:spPr/>
        <p:txBody>
          <a:bodyPr/>
          <a:lstStyle/>
          <a:p>
            <a:pPr>
              <a:defRPr/>
            </a:pPr>
            <a:fld id="{C519A8EE-0B45-4CE1-9004-F809DC330CE8}" type="slidenum">
              <a:rPr lang="en-US" smtClean="0"/>
              <a:pPr>
                <a:defRPr/>
              </a:pPr>
              <a:t>3</a:t>
            </a:fld>
            <a:endParaRPr lang="en-US"/>
          </a:p>
        </p:txBody>
      </p:sp>
    </p:spTree>
    <p:extLst>
      <p:ext uri="{BB962C8B-B14F-4D97-AF65-F5344CB8AC3E}">
        <p14:creationId xmlns:p14="http://schemas.microsoft.com/office/powerpoint/2010/main" val="165045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potential models: STVGM, </a:t>
            </a:r>
            <a:r>
              <a:rPr lang="en-US" dirty="0" err="1" smtClean="0"/>
              <a:t>Jeweles</a:t>
            </a:r>
            <a:r>
              <a:rPr lang="en-US" dirty="0" smtClean="0"/>
              <a:t>, CLM</a:t>
            </a:r>
            <a:endParaRPr lang="en-US" dirty="0"/>
          </a:p>
        </p:txBody>
      </p:sp>
      <p:sp>
        <p:nvSpPr>
          <p:cNvPr id="4" name="Slide Number Placeholder 3"/>
          <p:cNvSpPr>
            <a:spLocks noGrp="1"/>
          </p:cNvSpPr>
          <p:nvPr>
            <p:ph type="sldNum" sz="quarter" idx="10"/>
          </p:nvPr>
        </p:nvSpPr>
        <p:spPr/>
        <p:txBody>
          <a:bodyPr/>
          <a:lstStyle/>
          <a:p>
            <a:pPr>
              <a:defRPr/>
            </a:pPr>
            <a:fld id="{C519A8EE-0B45-4CE1-9004-F809DC330CE8}" type="slidenum">
              <a:rPr lang="en-US" smtClean="0"/>
              <a:pPr>
                <a:defRPr/>
              </a:pPr>
              <a:t>4</a:t>
            </a:fld>
            <a:endParaRPr lang="en-US"/>
          </a:p>
        </p:txBody>
      </p:sp>
    </p:spTree>
    <p:extLst>
      <p:ext uri="{BB962C8B-B14F-4D97-AF65-F5344CB8AC3E}">
        <p14:creationId xmlns:p14="http://schemas.microsoft.com/office/powerpoint/2010/main" val="1650453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Multispectral,</a:t>
            </a:r>
            <a:r>
              <a:rPr lang="en-US" baseline="0" dirty="0" smtClean="0"/>
              <a:t> </a:t>
            </a:r>
            <a:r>
              <a:rPr lang="en-US" baseline="0" dirty="0" err="1" smtClean="0"/>
              <a:t>lidar</a:t>
            </a:r>
            <a:r>
              <a:rPr lang="en-US" baseline="0" dirty="0" smtClean="0"/>
              <a:t>, radar, airborne infrared spectrometer, images</a:t>
            </a:r>
            <a:endParaRPr lang="en-US" dirty="0"/>
          </a:p>
        </p:txBody>
      </p:sp>
      <p:sp>
        <p:nvSpPr>
          <p:cNvPr id="4" name="Slide Number Placeholder 3"/>
          <p:cNvSpPr>
            <a:spLocks noGrp="1"/>
          </p:cNvSpPr>
          <p:nvPr>
            <p:ph type="sldNum" sz="quarter" idx="10"/>
          </p:nvPr>
        </p:nvSpPr>
        <p:spPr/>
        <p:txBody>
          <a:bodyPr/>
          <a:lstStyle/>
          <a:p>
            <a:pPr>
              <a:defRPr/>
            </a:pPr>
            <a:fld id="{C519A8EE-0B45-4CE1-9004-F809DC330CE8}" type="slidenum">
              <a:rPr lang="en-US" smtClean="0"/>
              <a:pPr>
                <a:defRPr/>
              </a:pPr>
              <a:t>5</a:t>
            </a:fld>
            <a:endParaRPr lang="en-US"/>
          </a:p>
        </p:txBody>
      </p:sp>
    </p:spTree>
    <p:extLst>
      <p:ext uri="{BB962C8B-B14F-4D97-AF65-F5344CB8AC3E}">
        <p14:creationId xmlns:p14="http://schemas.microsoft.com/office/powerpoint/2010/main" val="803028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a:t>
            </a:r>
            <a:r>
              <a:rPr lang="en-US" baseline="0" dirty="0" smtClean="0"/>
              <a:t> show here the architecture of the Brown Dog services:  </a:t>
            </a:r>
            <a:r>
              <a:rPr lang="en-US" baseline="0" dirty="0" err="1" smtClean="0"/>
              <a:t>i</a:t>
            </a:r>
            <a:r>
              <a:rPr lang="en-US" baseline="0" dirty="0" smtClean="0"/>
              <a:t>) The DTS is built on  top of the </a:t>
            </a:r>
            <a:r>
              <a:rPr lang="en-US" baseline="0" dirty="0" err="1" smtClean="0"/>
              <a:t>Clowder</a:t>
            </a:r>
            <a:r>
              <a:rPr lang="en-US" baseline="0" dirty="0" smtClean="0"/>
              <a:t> framework which is a web-based content management system. Using the DTS REST API, a user can upload a file/dataset or </a:t>
            </a:r>
            <a:r>
              <a:rPr lang="en-US" baseline="0" dirty="0" err="1" smtClean="0"/>
              <a:t>url</a:t>
            </a:r>
            <a:r>
              <a:rPr lang="en-US" baseline="0" dirty="0" smtClean="0"/>
              <a:t> to a file to the DTS. This triggers specific extractors based on appropriate MIME types, for extraction of metadata, signatures or any derived product from the file’s content. Inside DTS, there is a distributed messaging bus, </a:t>
            </a:r>
            <a:r>
              <a:rPr lang="en-US" baseline="0" dirty="0" err="1" smtClean="0"/>
              <a:t>RabbitMQ</a:t>
            </a:r>
            <a:r>
              <a:rPr lang="en-US" baseline="0" dirty="0" smtClean="0"/>
              <a:t>, which reliably distribute and manage job execution by placing messages in a queue for each extractor, and removing them when job done.  Extractors listens to the </a:t>
            </a:r>
            <a:r>
              <a:rPr lang="en-US" baseline="0" dirty="0" err="1" smtClean="0"/>
              <a:t>RabbitMQ</a:t>
            </a:r>
            <a:r>
              <a:rPr lang="en-US" baseline="0" dirty="0" smtClean="0"/>
              <a:t> for new messages for extraction. It saves all input files, dataset and outputs in </a:t>
            </a:r>
            <a:r>
              <a:rPr lang="en-US" baseline="0" dirty="0" err="1" smtClean="0"/>
              <a:t>MongoDB</a:t>
            </a:r>
            <a:r>
              <a:rPr lang="en-US" baseline="0" dirty="0" smtClean="0"/>
              <a:t>. Extractors can be written in any language as longs as it can communicate with </a:t>
            </a:r>
            <a:r>
              <a:rPr lang="en-US" baseline="0" dirty="0" err="1" smtClean="0"/>
              <a:t>RabbitMQ</a:t>
            </a:r>
            <a:r>
              <a:rPr lang="en-US" baseline="0" dirty="0" smtClean="0"/>
              <a:t> and </a:t>
            </a:r>
            <a:r>
              <a:rPr lang="en-US" baseline="0" dirty="0" err="1" smtClean="0"/>
              <a:t>Clowder</a:t>
            </a:r>
            <a:r>
              <a:rPr lang="en-US" baseline="0" dirty="0" smtClean="0"/>
              <a:t> REST interface via HTTP – Java, Python, </a:t>
            </a:r>
            <a:r>
              <a:rPr lang="en-US" baseline="0" dirty="0" err="1" smtClean="0"/>
              <a:t>Scala</a:t>
            </a:r>
            <a:r>
              <a:rPr lang="en-US" baseline="0" dirty="0" smtClean="0"/>
              <a:t>, C/C++. Extractors are deployed within  distributed cloud environment.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Data Access Proxy,  It is built on top of the Polyglot framework and provides REST API allowing users and applications to use its conversion capabilities. One of the key component is Software Server which hosts one or more applications. It uses light weight wrapper script to automate specific functionalities within the application and then provide access to it via a consistent REST API.  Software Server listens a </a:t>
            </a:r>
            <a:r>
              <a:rPr lang="en-US" baseline="0" dirty="0" err="1" smtClean="0"/>
              <a:t>RabbitMQ</a:t>
            </a:r>
            <a:r>
              <a:rPr lang="en-US" baseline="0" dirty="0" smtClean="0"/>
              <a:t> bus for any conversion jobs and has a queue for each software it controls. DAP polyglot head node monitors the </a:t>
            </a:r>
            <a:r>
              <a:rPr lang="en-US" baseline="0" dirty="0" err="1" smtClean="0"/>
              <a:t>RabbitMQ</a:t>
            </a:r>
            <a:r>
              <a:rPr lang="en-US" baseline="0" dirty="0" smtClean="0"/>
              <a:t> bus and queries for all available Software Servers and the software’s input and output formats it supports. It constructs a </a:t>
            </a:r>
            <a:r>
              <a:rPr lang="en-US" baseline="0" dirty="0" err="1" smtClean="0"/>
              <a:t>Input/Output</a:t>
            </a:r>
            <a:r>
              <a:rPr lang="en-US" baseline="0" dirty="0" smtClean="0"/>
              <a:t> graph, finds the shortest conversion path between specific input and output format and allow SS to do the conversion.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C519A8EE-0B45-4CE1-9004-F809DC330CE8}" type="slidenum">
              <a:rPr lang="en-US" smtClean="0">
                <a:solidFill>
                  <a:prstClr val="black"/>
                </a:solidFill>
              </a:rPr>
              <a:pPr>
                <a:defRPr/>
              </a:pPr>
              <a:t>40</a:t>
            </a:fld>
            <a:endParaRPr lang="en-US">
              <a:solidFill>
                <a:prstClr val="black"/>
              </a:solidFill>
            </a:endParaRPr>
          </a:p>
        </p:txBody>
      </p:sp>
    </p:spTree>
    <p:extLst>
      <p:ext uri="{BB962C8B-B14F-4D97-AF65-F5344CB8AC3E}">
        <p14:creationId xmlns:p14="http://schemas.microsoft.com/office/powerpoint/2010/main" val="120500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1" Type="http://schemas.openxmlformats.org/officeDocument/2006/relationships/slideMaster" Target="../slideMasters/slideMaster4.xml"/><Relationship Id="rId2" Type="http://schemas.openxmlformats.org/officeDocument/2006/relationships/image" Target="../media/image4.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8925734-E2DF-4E94-B6DE-8C2820E38A0A}" type="slidenum">
              <a:rPr lang="en-US"/>
              <a:pPr>
                <a:defRPr/>
              </a:pPr>
              <a:t>‹#›</a:t>
            </a:fld>
            <a:endParaRPr lang="en-US"/>
          </a:p>
        </p:txBody>
      </p:sp>
    </p:spTree>
    <p:extLst>
      <p:ext uri="{BB962C8B-B14F-4D97-AF65-F5344CB8AC3E}">
        <p14:creationId xmlns:p14="http://schemas.microsoft.com/office/powerpoint/2010/main" val="200203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040DC7C-E080-4562-A762-8CB390CEB05A}" type="slidenum">
              <a:rPr lang="en-US"/>
              <a:pPr>
                <a:defRPr/>
              </a:pPr>
              <a:t>‹#›</a:t>
            </a:fld>
            <a:endParaRPr lang="en-US"/>
          </a:p>
        </p:txBody>
      </p:sp>
    </p:spTree>
    <p:extLst>
      <p:ext uri="{BB962C8B-B14F-4D97-AF65-F5344CB8AC3E}">
        <p14:creationId xmlns:p14="http://schemas.microsoft.com/office/powerpoint/2010/main" val="3266525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48D88ED-2229-4249-A5FC-20F68D22525D}" type="slidenum">
              <a:rPr lang="en-US"/>
              <a:pPr>
                <a:defRPr/>
              </a:pPr>
              <a:t>‹#›</a:t>
            </a:fld>
            <a:endParaRPr lang="en-US"/>
          </a:p>
        </p:txBody>
      </p:sp>
    </p:spTree>
    <p:extLst>
      <p:ext uri="{BB962C8B-B14F-4D97-AF65-F5344CB8AC3E}">
        <p14:creationId xmlns:p14="http://schemas.microsoft.com/office/powerpoint/2010/main" val="2097762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title-b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UofI-NCSA_logo_RGB"/>
          <p:cNvPicPr>
            <a:picLocks noChangeAspect="1" noChangeArrowheads="1"/>
          </p:cNvPicPr>
          <p:nvPr/>
        </p:nvPicPr>
        <p:blipFill>
          <a:blip r:embed="rId3">
            <a:extLst>
              <a:ext uri="{28A0092B-C50C-407E-A947-70E740481C1C}">
                <a14:useLocalDpi xmlns:a14="http://schemas.microsoft.com/office/drawing/2010/main" val="0"/>
              </a:ext>
            </a:extLst>
          </a:blip>
          <a:srcRect l="63158"/>
          <a:stretch>
            <a:fillRect/>
          </a:stretch>
        </p:blipFill>
        <p:spPr bwMode="auto">
          <a:xfrm>
            <a:off x="533400" y="5943600"/>
            <a:ext cx="5334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4762500" y="5905500"/>
            <a:ext cx="3467100" cy="495300"/>
          </a:xfrm>
          <a:prstGeom prst="rect">
            <a:avLst/>
          </a:prstGeom>
          <a:noFill/>
          <a:ln w="9525">
            <a:noFill/>
            <a:miter lim="800000"/>
            <a:headEnd/>
            <a:tailEnd/>
          </a:ln>
          <a:effectLst/>
        </p:spPr>
        <p:txBody>
          <a:bodyPr wrap="none">
            <a:spAutoFit/>
          </a:bodyPr>
          <a:lstStyle/>
          <a:p>
            <a:pPr algn="l" eaLnBrk="1" hangingPunct="1">
              <a:lnSpc>
                <a:spcPct val="110000"/>
              </a:lnSpc>
              <a:defRPr/>
            </a:pPr>
            <a:r>
              <a:rPr lang="en-US" sz="1200">
                <a:solidFill>
                  <a:schemeClr val="bg1"/>
                </a:solidFill>
              </a:rPr>
              <a:t>National Center for Supercomputing Applications</a:t>
            </a:r>
          </a:p>
          <a:p>
            <a:pPr algn="l" eaLnBrk="1" hangingPunct="1">
              <a:lnSpc>
                <a:spcPct val="110000"/>
              </a:lnSpc>
              <a:defRPr/>
            </a:pPr>
            <a:r>
              <a:rPr lang="en-US" sz="1200">
                <a:solidFill>
                  <a:schemeClr val="bg1"/>
                </a:solidFill>
              </a:rPr>
              <a:t>University of Illinois at Urbana-Champaign</a:t>
            </a:r>
          </a:p>
        </p:txBody>
      </p:sp>
      <p:pic>
        <p:nvPicPr>
          <p:cNvPr id="7" name="Picture 7" descr="logo whit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724400" y="835025"/>
            <a:ext cx="2438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5"/>
          <p:cNvSpPr>
            <a:spLocks noGrp="1" noChangeArrowheads="1"/>
          </p:cNvSpPr>
          <p:nvPr>
            <p:ph type="ctrTitle"/>
          </p:nvPr>
        </p:nvSpPr>
        <p:spPr>
          <a:xfrm>
            <a:off x="4724400" y="2362200"/>
            <a:ext cx="4114800" cy="1066800"/>
          </a:xfrm>
        </p:spPr>
        <p:txBody>
          <a:bodyPr anchor="t"/>
          <a:lstStyle>
            <a:lvl1pPr>
              <a:defRPr sz="2800">
                <a:solidFill>
                  <a:schemeClr val="bg1"/>
                </a:solidFill>
              </a:defRPr>
            </a:lvl1pPr>
          </a:lstStyle>
          <a:p>
            <a:r>
              <a:rPr lang="en-US"/>
              <a:t>Presentation Title</a:t>
            </a:r>
          </a:p>
        </p:txBody>
      </p:sp>
      <p:sp>
        <p:nvSpPr>
          <p:cNvPr id="35846" name="Rectangle 6"/>
          <p:cNvSpPr>
            <a:spLocks noGrp="1" noChangeArrowheads="1"/>
          </p:cNvSpPr>
          <p:nvPr>
            <p:ph type="subTitle" idx="1"/>
          </p:nvPr>
        </p:nvSpPr>
        <p:spPr>
          <a:xfrm>
            <a:off x="4724400" y="3581400"/>
            <a:ext cx="4114800" cy="1066800"/>
          </a:xfrm>
        </p:spPr>
        <p:txBody>
          <a:bodyPr/>
          <a:lstStyle>
            <a:lvl1pPr marL="0" indent="0">
              <a:buFontTx/>
              <a:buNone/>
              <a:defRPr sz="2000">
                <a:solidFill>
                  <a:schemeClr val="folHlink"/>
                </a:solidFill>
              </a:defRPr>
            </a:lvl1pPr>
          </a:lstStyle>
          <a:p>
            <a:r>
              <a:rPr lang="en-US"/>
              <a:t>Presentation Sub-title</a:t>
            </a:r>
          </a:p>
        </p:txBody>
      </p:sp>
    </p:spTree>
    <p:extLst>
      <p:ext uri="{BB962C8B-B14F-4D97-AF65-F5344CB8AC3E}">
        <p14:creationId xmlns:p14="http://schemas.microsoft.com/office/powerpoint/2010/main" val="1937933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74687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7759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84074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750429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865534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818642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06854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4A50A33-6AA3-4DAA-BF25-2ED38DE5F4C4}" type="slidenum">
              <a:rPr lang="en-US"/>
              <a:pPr>
                <a:defRPr/>
              </a:pPr>
              <a:t>‹#›</a:t>
            </a:fld>
            <a:endParaRPr lang="en-US"/>
          </a:p>
        </p:txBody>
      </p:sp>
    </p:spTree>
    <p:extLst>
      <p:ext uri="{BB962C8B-B14F-4D97-AF65-F5344CB8AC3E}">
        <p14:creationId xmlns:p14="http://schemas.microsoft.com/office/powerpoint/2010/main" val="2000139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90848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16161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56443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213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7"/>
          <p:cNvSpPr>
            <a:spLocks noGrp="1" noChangeArrowheads="1"/>
          </p:cNvSpPr>
          <p:nvPr>
            <p:ph type="ftr"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328132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5638800"/>
            <a:ext cx="2667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p:cNvSpPr txBox="1">
            <a:spLocks/>
          </p:cNvSpPr>
          <p:nvPr userDrawn="1"/>
        </p:nvSpPr>
        <p:spPr bwMode="auto">
          <a:xfrm>
            <a:off x="4876800" y="6248400"/>
            <a:ext cx="4114800" cy="473075"/>
          </a:xfrm>
          <a:prstGeom prst="rect">
            <a:avLst/>
          </a:prstGeom>
          <a:noFill/>
          <a:ln>
            <a:noFill/>
          </a:ln>
          <a:extLst/>
        </p:spPr>
        <p:txBody>
          <a:bodyPr lIns="91415" tIns="45708" rIns="91415" bIns="45708"/>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en-US" sz="1200" smtClean="0">
                <a:solidFill>
                  <a:srgbClr val="FFFFFF"/>
                </a:solidFill>
                <a:cs typeface="Arial" pitchFamily="34" charset="0"/>
              </a:rPr>
              <a:t>National Center for Supercomputing Applications</a:t>
            </a:r>
          </a:p>
          <a:p>
            <a:pPr algn="l" eaLnBrk="1" hangingPunct="1"/>
            <a:r>
              <a:rPr lang="en-US" altLang="en-US" sz="1200" smtClean="0">
                <a:solidFill>
                  <a:srgbClr val="FFFFFF"/>
                </a:solidFill>
                <a:cs typeface="Arial" pitchFamily="34" charset="0"/>
              </a:rPr>
              <a:t>University of Illinois at Urbana–Champaign</a:t>
            </a:r>
          </a:p>
        </p:txBody>
      </p:sp>
      <p:sp>
        <p:nvSpPr>
          <p:cNvPr id="8" name="Rectangle 4"/>
          <p:cNvSpPr>
            <a:spLocks noGrp="1" noChangeArrowheads="1"/>
          </p:cNvSpPr>
          <p:nvPr>
            <p:ph type="ctrTitle"/>
          </p:nvPr>
        </p:nvSpPr>
        <p:spPr>
          <a:xfrm>
            <a:off x="2362200" y="13716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2362200" y="2286000"/>
            <a:ext cx="5181600" cy="2590800"/>
          </a:xfrm>
        </p:spPr>
        <p:txBody>
          <a:bodyPr/>
          <a:lstStyle>
            <a:lvl1pPr marL="0" indent="0">
              <a:buNone/>
              <a:defRPr sz="2000"/>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901863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37132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spTree>
    <p:extLst>
      <p:ext uri="{BB962C8B-B14F-4D97-AF65-F5344CB8AC3E}">
        <p14:creationId xmlns:p14="http://schemas.microsoft.com/office/powerpoint/2010/main" val="390479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41804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3142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941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0EAA648-6C04-4C15-A179-ACFB369F2283}" type="slidenum">
              <a:rPr lang="en-US"/>
              <a:pPr>
                <a:defRPr/>
              </a:pPr>
              <a:t>‹#›</a:t>
            </a:fld>
            <a:endParaRPr lang="en-US"/>
          </a:p>
        </p:txBody>
      </p:sp>
    </p:spTree>
    <p:extLst>
      <p:ext uri="{BB962C8B-B14F-4D97-AF65-F5344CB8AC3E}">
        <p14:creationId xmlns:p14="http://schemas.microsoft.com/office/powerpoint/2010/main" val="1811156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3840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25478381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29329499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57605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1667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title-b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pic>
        <p:nvPicPr>
          <p:cNvPr id="5" name="Picture 3" descr="UofI-NCSA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5943600"/>
            <a:ext cx="533400" cy="661988"/>
          </a:xfrm>
          <a:prstGeom prst="rect">
            <a:avLst/>
          </a:prstGeom>
          <a:noFill/>
          <a:ln w="9525">
            <a:noFill/>
            <a:miter lim="800000"/>
            <a:headEnd/>
            <a:tailEnd/>
          </a:ln>
        </p:spPr>
      </p:pic>
      <p:sp>
        <p:nvSpPr>
          <p:cNvPr id="6" name="Text Box 4"/>
          <p:cNvSpPr txBox="1">
            <a:spLocks noChangeArrowheads="1"/>
          </p:cNvSpPr>
          <p:nvPr/>
        </p:nvSpPr>
        <p:spPr bwMode="auto">
          <a:xfrm>
            <a:off x="4762500" y="5905500"/>
            <a:ext cx="3467100" cy="495300"/>
          </a:xfrm>
          <a:prstGeom prst="rect">
            <a:avLst/>
          </a:prstGeom>
          <a:noFill/>
          <a:ln w="9525">
            <a:noFill/>
            <a:miter lim="800000"/>
            <a:headEnd/>
            <a:tailEnd/>
          </a:ln>
          <a:effectLst/>
        </p:spPr>
        <p:txBody>
          <a:bodyPr wrap="none">
            <a:spAutoFit/>
          </a:bodyPr>
          <a:lstStyle/>
          <a:p>
            <a:pPr algn="l" eaLnBrk="1" hangingPunct="1">
              <a:lnSpc>
                <a:spcPct val="110000"/>
              </a:lnSpc>
              <a:defRPr/>
            </a:pPr>
            <a:r>
              <a:rPr lang="en-US" sz="1200">
                <a:solidFill>
                  <a:srgbClr val="FFFFFF"/>
                </a:solidFill>
              </a:rPr>
              <a:t>National Center for Supercomputing Applications</a:t>
            </a:r>
          </a:p>
          <a:p>
            <a:pPr algn="l" eaLnBrk="1" hangingPunct="1">
              <a:lnSpc>
                <a:spcPct val="110000"/>
              </a:lnSpc>
              <a:defRPr/>
            </a:pPr>
            <a:r>
              <a:rPr lang="en-US" sz="1200">
                <a:solidFill>
                  <a:srgbClr val="FFFFFF"/>
                </a:solidFill>
              </a:rPr>
              <a:t>University of Illinois at Urbana-Champaign</a:t>
            </a:r>
          </a:p>
        </p:txBody>
      </p:sp>
      <p:pic>
        <p:nvPicPr>
          <p:cNvPr id="7" name="Picture 7" descr="logo white"/>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724400" y="835025"/>
            <a:ext cx="2438400" cy="460375"/>
          </a:xfrm>
          <a:prstGeom prst="rect">
            <a:avLst/>
          </a:prstGeom>
          <a:noFill/>
          <a:ln w="9525">
            <a:noFill/>
            <a:miter lim="800000"/>
            <a:headEnd/>
            <a:tailEnd/>
          </a:ln>
        </p:spPr>
      </p:pic>
      <p:sp>
        <p:nvSpPr>
          <p:cNvPr id="35845" name="Rectangle 5"/>
          <p:cNvSpPr>
            <a:spLocks noGrp="1" noChangeArrowheads="1"/>
          </p:cNvSpPr>
          <p:nvPr>
            <p:ph type="ctrTitle"/>
          </p:nvPr>
        </p:nvSpPr>
        <p:spPr>
          <a:xfrm>
            <a:off x="4724400" y="2362200"/>
            <a:ext cx="4114800" cy="1066800"/>
          </a:xfrm>
        </p:spPr>
        <p:txBody>
          <a:bodyPr anchor="t"/>
          <a:lstStyle>
            <a:lvl1pPr>
              <a:defRPr sz="2800">
                <a:solidFill>
                  <a:schemeClr val="bg1"/>
                </a:solidFill>
              </a:defRPr>
            </a:lvl1pPr>
          </a:lstStyle>
          <a:p>
            <a:r>
              <a:rPr lang="en-US"/>
              <a:t>Presentation Title</a:t>
            </a:r>
          </a:p>
        </p:txBody>
      </p:sp>
      <p:sp>
        <p:nvSpPr>
          <p:cNvPr id="35846" name="Rectangle 6"/>
          <p:cNvSpPr>
            <a:spLocks noGrp="1" noChangeArrowheads="1"/>
          </p:cNvSpPr>
          <p:nvPr>
            <p:ph type="subTitle" idx="1"/>
          </p:nvPr>
        </p:nvSpPr>
        <p:spPr>
          <a:xfrm>
            <a:off x="4724400" y="3581400"/>
            <a:ext cx="4114800" cy="1066800"/>
          </a:xfrm>
        </p:spPr>
        <p:txBody>
          <a:bodyPr/>
          <a:lstStyle>
            <a:lvl1pPr marL="0" indent="0">
              <a:buFontTx/>
              <a:buNone/>
              <a:defRPr sz="2000">
                <a:solidFill>
                  <a:schemeClr val="folHlink"/>
                </a:solidFill>
              </a:defRPr>
            </a:lvl1pPr>
          </a:lstStyle>
          <a:p>
            <a:r>
              <a:rPr lang="en-US"/>
              <a:t>Presentation Sub-title</a:t>
            </a:r>
          </a:p>
        </p:txBody>
      </p:sp>
    </p:spTree>
    <p:extLst>
      <p:ext uri="{BB962C8B-B14F-4D97-AF65-F5344CB8AC3E}">
        <p14:creationId xmlns:p14="http://schemas.microsoft.com/office/powerpoint/2010/main" val="10244021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1347321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349699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888143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419647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1C4F89C-F3A6-4FB9-B29A-114CB68E36D5}" type="slidenum">
              <a:rPr lang="en-US"/>
              <a:pPr>
                <a:defRPr/>
              </a:pPr>
              <a:t>‹#›</a:t>
            </a:fld>
            <a:endParaRPr lang="en-US"/>
          </a:p>
        </p:txBody>
      </p:sp>
    </p:spTree>
    <p:extLst>
      <p:ext uri="{BB962C8B-B14F-4D97-AF65-F5344CB8AC3E}">
        <p14:creationId xmlns:p14="http://schemas.microsoft.com/office/powerpoint/2010/main" val="17099752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3583482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17881842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6630401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9969995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33868983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9723778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213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7"/>
          <p:cNvSpPr>
            <a:spLocks noGrp="1" noChangeArrowheads="1"/>
          </p:cNvSpPr>
          <p:nvPr>
            <p:ph type="ftr" sz="quarter" idx="10"/>
          </p:nvPr>
        </p:nvSpPr>
        <p:spPr>
          <a:ln/>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30504181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0" y="6164124"/>
            <a:ext cx="1219200" cy="55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Grp="1" noChangeArrowheads="1"/>
          </p:cNvSpPr>
          <p:nvPr>
            <p:ph type="ctrTitle"/>
          </p:nvPr>
        </p:nvSpPr>
        <p:spPr>
          <a:xfrm>
            <a:off x="3429000" y="9144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3429000" y="1828800"/>
            <a:ext cx="5181600" cy="2590800"/>
          </a:xfrm>
        </p:spPr>
        <p:txBody>
          <a:bodyPr/>
          <a:lstStyle>
            <a:lvl1pPr marL="0" indent="0">
              <a:buNone/>
              <a:defRPr sz="2000"/>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200955929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66066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spTree>
    <p:extLst>
      <p:ext uri="{BB962C8B-B14F-4D97-AF65-F5344CB8AC3E}">
        <p14:creationId xmlns:p14="http://schemas.microsoft.com/office/powerpoint/2010/main" val="561886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05EC792-F587-465E-88D7-BA156AFA5C5D}" type="slidenum">
              <a:rPr lang="en-US"/>
              <a:pPr>
                <a:defRPr/>
              </a:pPr>
              <a:t>‹#›</a:t>
            </a:fld>
            <a:endParaRPr lang="en-US"/>
          </a:p>
        </p:txBody>
      </p:sp>
    </p:spTree>
    <p:extLst>
      <p:ext uri="{BB962C8B-B14F-4D97-AF65-F5344CB8AC3E}">
        <p14:creationId xmlns:p14="http://schemas.microsoft.com/office/powerpoint/2010/main" val="28110672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39114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49574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91460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2372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33479111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38027641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76497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39838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C7B92D1-0250-461C-9AEE-DFC4BF7FA05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482704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905360C-0CD6-4940-9385-60FD26FFE90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50524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952BF73-902B-4841-9C37-B92BBC8456EA}" type="slidenum">
              <a:rPr lang="en-US"/>
              <a:pPr>
                <a:defRPr/>
              </a:pPr>
              <a:t>‹#›</a:t>
            </a:fld>
            <a:endParaRPr lang="en-US"/>
          </a:p>
        </p:txBody>
      </p:sp>
    </p:spTree>
    <p:extLst>
      <p:ext uri="{BB962C8B-B14F-4D97-AF65-F5344CB8AC3E}">
        <p14:creationId xmlns:p14="http://schemas.microsoft.com/office/powerpoint/2010/main" val="31846492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9E903C6-9CCC-4559-83B6-DDC5274345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90570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7508137-F716-4541-992B-84AD3B7E0CD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030530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6BBA80F-76A0-474E-BBDB-B78942D5A64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890572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4EB019C-3353-408E-A8A7-1377C0C85A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287225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4AF54EF-0435-4A7B-AFCF-CDC195FE26E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821415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0A25ACB-F47D-4061-A976-7E6E7F9D757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633357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7CDE9BF-E77C-4471-AB26-68F136DEE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290071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21E70C0-D39B-4F40-A461-2CBDABDEF7F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84075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6DBB07-9B96-4E14-A929-C0B9BF122E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617708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8925734-E2DF-4E94-B6DE-8C2820E38A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8055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D350B6A-21BF-4187-9641-A55FCFA780DA}" type="slidenum">
              <a:rPr lang="en-US"/>
              <a:pPr>
                <a:defRPr/>
              </a:pPr>
              <a:t>‹#›</a:t>
            </a:fld>
            <a:endParaRPr lang="en-US"/>
          </a:p>
        </p:txBody>
      </p:sp>
    </p:spTree>
    <p:extLst>
      <p:ext uri="{BB962C8B-B14F-4D97-AF65-F5344CB8AC3E}">
        <p14:creationId xmlns:p14="http://schemas.microsoft.com/office/powerpoint/2010/main" val="41791739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4A50A33-6AA3-4DAA-BF25-2ED38DE5F4C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792082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0EAA648-6C04-4C15-A179-ACFB369F22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101963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1C4F89C-F3A6-4FB9-B29A-114CB68E36D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3041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05EC792-F587-465E-88D7-BA156AFA5C5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68283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952BF73-902B-4841-9C37-B92BBC8456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214843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D350B6A-21BF-4187-9641-A55FCFA780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807280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4219A84-033D-4E5D-A91B-6EBB8D4E2F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037612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0C82640-C26C-4801-BCBB-28DFE15201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61756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040DC7C-E080-4562-A762-8CB390CEB0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052127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8D88ED-2229-4249-A5FC-20F68D22525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06293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4219A84-033D-4E5D-A91B-6EBB8D4E2F72}" type="slidenum">
              <a:rPr lang="en-US"/>
              <a:pPr>
                <a:defRPr/>
              </a:pPr>
              <a:t>‹#›</a:t>
            </a:fld>
            <a:endParaRPr lang="en-US"/>
          </a:p>
        </p:txBody>
      </p:sp>
    </p:spTree>
    <p:extLst>
      <p:ext uri="{BB962C8B-B14F-4D97-AF65-F5344CB8AC3E}">
        <p14:creationId xmlns:p14="http://schemas.microsoft.com/office/powerpoint/2010/main" val="15847444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8925734-E2DF-4E94-B6DE-8C2820E38A0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80738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4A50A33-6AA3-4DAA-BF25-2ED38DE5F4C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526732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0EAA648-6C04-4C15-A179-ACFB369F228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724124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1C4F89C-F3A6-4FB9-B29A-114CB68E36D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6100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05EC792-F587-465E-88D7-BA156AFA5C5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914589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4952BF73-902B-4841-9C37-B92BBC8456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763788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D350B6A-21BF-4187-9641-A55FCFA780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982402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4219A84-033D-4E5D-A91B-6EBB8D4E2F7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37276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0C82640-C26C-4801-BCBB-28DFE15201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780714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040DC7C-E080-4562-A762-8CB390CEB0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60465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0C82640-C26C-4801-BCBB-28DFE1520119}" type="slidenum">
              <a:rPr lang="en-US"/>
              <a:pPr>
                <a:defRPr/>
              </a:pPr>
              <a:t>‹#›</a:t>
            </a:fld>
            <a:endParaRPr lang="en-US"/>
          </a:p>
        </p:txBody>
      </p:sp>
    </p:spTree>
    <p:extLst>
      <p:ext uri="{BB962C8B-B14F-4D97-AF65-F5344CB8AC3E}">
        <p14:creationId xmlns:p14="http://schemas.microsoft.com/office/powerpoint/2010/main" val="38302203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8D88ED-2229-4249-A5FC-20F68D22525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556411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jpeg"/><Relationship Id="rId15" Type="http://schemas.openxmlformats.org/officeDocument/2006/relationships/image" Target="../media/image2.jpeg"/><Relationship Id="rId16" Type="http://schemas.openxmlformats.org/officeDocument/2006/relationships/image" Target="../media/image3.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3" Type="http://schemas.openxmlformats.org/officeDocument/2006/relationships/image" Target="../media/image7.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theme" Target="../theme/theme4.xml"/><Relationship Id="rId14" Type="http://schemas.openxmlformats.org/officeDocument/2006/relationships/image" Target="../media/image1.jpeg"/><Relationship Id="rId15" Type="http://schemas.openxmlformats.org/officeDocument/2006/relationships/image" Target="../media/image2.jpeg"/><Relationship Id="rId16" Type="http://schemas.openxmlformats.org/officeDocument/2006/relationships/image" Target="../media/image3.jpe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theme" Target="../theme/theme5.xml"/><Relationship Id="rId13" Type="http://schemas.openxmlformats.org/officeDocument/2006/relationships/image" Target="../media/image7.png"/><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8.xml"/><Relationship Id="rId12" Type="http://schemas.openxmlformats.org/officeDocument/2006/relationships/theme" Target="../theme/theme6.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theme" Target="../theme/theme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0.xml"/><Relationship Id="rId12" Type="http://schemas.openxmlformats.org/officeDocument/2006/relationships/theme" Target="../theme/theme8.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E97B68F-0A86-498A-A246-08D394AB39E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ncsa-bg-gradien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4800600"/>
            <a:ext cx="91440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ncsa-logo-ba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407150"/>
            <a:ext cx="91440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ncsa-bg-gradien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5"/>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4" name="Rectangle 6"/>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a:p>
            <a:pPr lvl="4"/>
            <a:endParaRPr lang="en-US" smtClean="0"/>
          </a:p>
        </p:txBody>
      </p:sp>
      <p:sp>
        <p:nvSpPr>
          <p:cNvPr id="34823" name="Rectangle 7"/>
          <p:cNvSpPr>
            <a:spLocks noGrp="1" noChangeArrowheads="1"/>
          </p:cNvSpPr>
          <p:nvPr>
            <p:ph type="ftr" sz="quarter" idx="3"/>
          </p:nvPr>
        </p:nvSpPr>
        <p:spPr bwMode="auto">
          <a:xfrm>
            <a:off x="152400" y="6477000"/>
            <a:ext cx="54102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solidFill>
                  <a:schemeClr val="bg1"/>
                </a:solidFill>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4104"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charset="0"/>
        </a:defRPr>
      </a:lvl2pPr>
      <a:lvl3pPr algn="l" rtl="0" eaLnBrk="0" fontAlgn="base" hangingPunct="0">
        <a:spcBef>
          <a:spcPct val="0"/>
        </a:spcBef>
        <a:spcAft>
          <a:spcPct val="0"/>
        </a:spcAft>
        <a:defRPr sz="3000" b="1">
          <a:solidFill>
            <a:schemeClr val="tx2"/>
          </a:solidFill>
          <a:latin typeface="Arial" charset="0"/>
        </a:defRPr>
      </a:lvl3pPr>
      <a:lvl4pPr algn="l" rtl="0" eaLnBrk="0" fontAlgn="base" hangingPunct="0">
        <a:spcBef>
          <a:spcPct val="0"/>
        </a:spcBef>
        <a:spcAft>
          <a:spcPct val="0"/>
        </a:spcAft>
        <a:defRPr sz="3000" b="1">
          <a:solidFill>
            <a:schemeClr val="tx2"/>
          </a:solidFill>
          <a:latin typeface="Arial" charset="0"/>
        </a:defRPr>
      </a:lvl4pPr>
      <a:lvl5pPr algn="l" rtl="0" eaLnBrk="0" fontAlgn="base" hangingPunct="0">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sz="2000">
          <a:solidFill>
            <a:schemeClr val="tx1"/>
          </a:solidFill>
          <a:latin typeface="+mn-lt"/>
        </a:defRPr>
      </a:lvl3pPr>
      <a:lvl4pPr marL="1600200" indent="-228600" algn="l" rtl="0" eaLnBrk="0" fontAlgn="base" hangingPunct="0">
        <a:spcBef>
          <a:spcPct val="20000"/>
        </a:spcBef>
        <a:spcAft>
          <a:spcPct val="0"/>
        </a:spcAft>
        <a:buClr>
          <a:schemeClr val="tx2"/>
        </a:buClr>
        <a:buChar char="•"/>
        <a:defRPr sz="1700">
          <a:solidFill>
            <a:schemeClr val="tx1"/>
          </a:solidFill>
          <a:latin typeface="+mn-lt"/>
        </a:defRPr>
      </a:lvl4pPr>
      <a:lvl5pPr marL="2057400" indent="-228600" algn="l" rtl="0" eaLnBrk="0" fontAlgn="base" hangingPunct="0">
        <a:spcBef>
          <a:spcPct val="20000"/>
        </a:spcBef>
        <a:spcAft>
          <a:spcPct val="0"/>
        </a:spcAft>
        <a:buClr>
          <a:schemeClr val="tx2"/>
        </a:buClr>
        <a:buChar char="•"/>
        <a:defRPr sz="1700">
          <a:solidFill>
            <a:schemeClr val="tx1"/>
          </a:solidFill>
          <a:latin typeface="+mn-lt"/>
        </a:defRPr>
      </a:lvl5pPr>
      <a:lvl6pPr marL="2514600" indent="-228600" algn="l" rtl="0" fontAlgn="base">
        <a:spcBef>
          <a:spcPct val="20000"/>
        </a:spcBef>
        <a:spcAft>
          <a:spcPct val="0"/>
        </a:spcAft>
        <a:buClr>
          <a:schemeClr val="tx2"/>
        </a:buClr>
        <a:buChar char="•"/>
        <a:defRPr sz="1700">
          <a:solidFill>
            <a:schemeClr val="tx1"/>
          </a:solidFill>
          <a:latin typeface="+mn-lt"/>
        </a:defRPr>
      </a:lvl6pPr>
      <a:lvl7pPr marL="2971800" indent="-228600" algn="l" rtl="0" fontAlgn="base">
        <a:spcBef>
          <a:spcPct val="20000"/>
        </a:spcBef>
        <a:spcAft>
          <a:spcPct val="0"/>
        </a:spcAft>
        <a:buClr>
          <a:schemeClr val="tx2"/>
        </a:buClr>
        <a:buChar char="•"/>
        <a:defRPr sz="1700">
          <a:solidFill>
            <a:schemeClr val="tx1"/>
          </a:solidFill>
          <a:latin typeface="+mn-lt"/>
        </a:defRPr>
      </a:lvl7pPr>
      <a:lvl8pPr marL="3429000" indent="-228600" algn="l" rtl="0" fontAlgn="base">
        <a:spcBef>
          <a:spcPct val="20000"/>
        </a:spcBef>
        <a:spcAft>
          <a:spcPct val="0"/>
        </a:spcAft>
        <a:buClr>
          <a:schemeClr val="tx2"/>
        </a:buClr>
        <a:buChar char="•"/>
        <a:defRPr sz="1700">
          <a:solidFill>
            <a:schemeClr val="tx1"/>
          </a:solidFill>
          <a:latin typeface="+mn-lt"/>
        </a:defRPr>
      </a:lvl8pPr>
      <a:lvl9pPr marL="3886200" indent="-228600" algn="l" rtl="0" fontAlgn="base">
        <a:spcBef>
          <a:spcPct val="20000"/>
        </a:spcBef>
        <a:spcAft>
          <a:spcPct val="0"/>
        </a:spcAft>
        <a:buClr>
          <a:schemeClr val="tx2"/>
        </a:buClr>
        <a:buChar char="•"/>
        <a:defRPr sz="17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extLst>
      <p:ext uri="{BB962C8B-B14F-4D97-AF65-F5344CB8AC3E}">
        <p14:creationId xmlns:p14="http://schemas.microsoft.com/office/powerpoint/2010/main" val="1328003967"/>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Lst>
  <p:timing>
    <p:tnLst>
      <p:par>
        <p:cTn xmlns:p14="http://schemas.microsoft.com/office/powerpoint/2010/mai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ncsa-bg-gradien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4800600"/>
            <a:ext cx="9144000" cy="1657350"/>
          </a:xfrm>
          <a:prstGeom prst="rect">
            <a:avLst/>
          </a:prstGeom>
          <a:noFill/>
          <a:ln w="9525">
            <a:noFill/>
            <a:miter lim="800000"/>
            <a:headEnd/>
            <a:tailEnd/>
          </a:ln>
        </p:spPr>
      </p:pic>
      <p:pic>
        <p:nvPicPr>
          <p:cNvPr id="3075" name="Picture 3" descr="ncsa-logo-ba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0" y="6407150"/>
            <a:ext cx="9144000" cy="450850"/>
          </a:xfrm>
          <a:prstGeom prst="rect">
            <a:avLst/>
          </a:prstGeom>
          <a:noFill/>
          <a:ln w="9525">
            <a:noFill/>
            <a:miter lim="800000"/>
            <a:headEnd/>
            <a:tailEnd/>
          </a:ln>
        </p:spPr>
      </p:pic>
      <p:pic>
        <p:nvPicPr>
          <p:cNvPr id="3076" name="Picture 4" descr="ncsa-bg-gradient"/>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0"/>
            <a:ext cx="9144000" cy="1657350"/>
          </a:xfrm>
          <a:prstGeom prst="rect">
            <a:avLst/>
          </a:prstGeom>
          <a:noFill/>
          <a:ln w="9525">
            <a:noFill/>
            <a:miter lim="800000"/>
            <a:headEnd/>
            <a:tailEnd/>
          </a:ln>
        </p:spPr>
      </p:pic>
      <p:sp>
        <p:nvSpPr>
          <p:cNvPr id="3077" name="Rectangle 5"/>
          <p:cNvSpPr>
            <a:spLocks noGrp="1" noChangeArrowheads="1"/>
          </p:cNvSpPr>
          <p:nvPr>
            <p:ph type="title"/>
          </p:nvPr>
        </p:nvSpPr>
        <p:spPr bwMode="auto">
          <a:xfrm>
            <a:off x="457200" y="274638"/>
            <a:ext cx="8229600" cy="7159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8" name="Rectangle 6"/>
          <p:cNvSpPr>
            <a:spLocks noGrp="1" noChangeArrowheads="1"/>
          </p:cNvSpPr>
          <p:nvPr>
            <p:ph type="body" idx="1"/>
          </p:nvPr>
        </p:nvSpPr>
        <p:spPr bwMode="auto">
          <a:xfrm>
            <a:off x="457200" y="13716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a:p>
            <a:pPr lvl="4"/>
            <a:endParaRPr lang="en-US" smtClean="0"/>
          </a:p>
        </p:txBody>
      </p:sp>
      <p:sp>
        <p:nvSpPr>
          <p:cNvPr id="34823" name="Rectangle 7"/>
          <p:cNvSpPr>
            <a:spLocks noGrp="1" noChangeArrowheads="1"/>
          </p:cNvSpPr>
          <p:nvPr>
            <p:ph type="ftr" sz="quarter" idx="3"/>
          </p:nvPr>
        </p:nvSpPr>
        <p:spPr bwMode="auto">
          <a:xfrm>
            <a:off x="152400" y="6477000"/>
            <a:ext cx="54102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solidFill>
                  <a:schemeClr val="bg1"/>
                </a:solidFill>
              </a:defRPr>
            </a:lvl1pPr>
          </a:lstStyle>
          <a:p>
            <a:pPr>
              <a:defRPr/>
            </a:pPr>
            <a:endParaRPr lang="en-US">
              <a:solidFill>
                <a:srgbClr val="FFFFFF"/>
              </a:solidFill>
            </a:endParaRPr>
          </a:p>
        </p:txBody>
      </p:sp>
    </p:spTree>
    <p:extLst>
      <p:ext uri="{BB962C8B-B14F-4D97-AF65-F5344CB8AC3E}">
        <p14:creationId xmlns:p14="http://schemas.microsoft.com/office/powerpoint/2010/main" val="278001858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Lst>
  <p:txStyles>
    <p:titleStyle>
      <a:lvl1pPr algn="l" rtl="0" eaLnBrk="0" fontAlgn="base" hangingPunct="0">
        <a:spcBef>
          <a:spcPct val="0"/>
        </a:spcBef>
        <a:spcAft>
          <a:spcPct val="0"/>
        </a:spcAft>
        <a:defRPr sz="3000" b="1">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charset="0"/>
        </a:defRPr>
      </a:lvl2pPr>
      <a:lvl3pPr algn="l" rtl="0" eaLnBrk="0" fontAlgn="base" hangingPunct="0">
        <a:spcBef>
          <a:spcPct val="0"/>
        </a:spcBef>
        <a:spcAft>
          <a:spcPct val="0"/>
        </a:spcAft>
        <a:defRPr sz="3000" b="1">
          <a:solidFill>
            <a:schemeClr val="tx2"/>
          </a:solidFill>
          <a:latin typeface="Arial" charset="0"/>
        </a:defRPr>
      </a:lvl3pPr>
      <a:lvl4pPr algn="l" rtl="0" eaLnBrk="0" fontAlgn="base" hangingPunct="0">
        <a:spcBef>
          <a:spcPct val="0"/>
        </a:spcBef>
        <a:spcAft>
          <a:spcPct val="0"/>
        </a:spcAft>
        <a:defRPr sz="3000" b="1">
          <a:solidFill>
            <a:schemeClr val="tx2"/>
          </a:solidFill>
          <a:latin typeface="Arial" charset="0"/>
        </a:defRPr>
      </a:lvl4pPr>
      <a:lvl5pPr algn="l" rtl="0" eaLnBrk="0" fontAlgn="base" hangingPunct="0">
        <a:spcBef>
          <a:spcPct val="0"/>
        </a:spcBef>
        <a:spcAft>
          <a:spcPct val="0"/>
        </a:spcAft>
        <a:defRPr sz="3000" b="1">
          <a:solidFill>
            <a:schemeClr val="tx2"/>
          </a:solidFill>
          <a:latin typeface="Arial" charset="0"/>
        </a:defRPr>
      </a:lvl5pPr>
      <a:lvl6pPr marL="457200" algn="l" rtl="0" fontAlgn="base">
        <a:spcBef>
          <a:spcPct val="0"/>
        </a:spcBef>
        <a:spcAft>
          <a:spcPct val="0"/>
        </a:spcAft>
        <a:defRPr sz="3000" b="1">
          <a:solidFill>
            <a:schemeClr val="tx2"/>
          </a:solidFill>
          <a:latin typeface="Arial" charset="0"/>
        </a:defRPr>
      </a:lvl6pPr>
      <a:lvl7pPr marL="914400" algn="l" rtl="0" fontAlgn="base">
        <a:spcBef>
          <a:spcPct val="0"/>
        </a:spcBef>
        <a:spcAft>
          <a:spcPct val="0"/>
        </a:spcAft>
        <a:defRPr sz="3000" b="1">
          <a:solidFill>
            <a:schemeClr val="tx2"/>
          </a:solidFill>
          <a:latin typeface="Arial" charset="0"/>
        </a:defRPr>
      </a:lvl7pPr>
      <a:lvl8pPr marL="1371600" algn="l" rtl="0" fontAlgn="base">
        <a:spcBef>
          <a:spcPct val="0"/>
        </a:spcBef>
        <a:spcAft>
          <a:spcPct val="0"/>
        </a:spcAft>
        <a:defRPr sz="3000" b="1">
          <a:solidFill>
            <a:schemeClr val="tx2"/>
          </a:solidFill>
          <a:latin typeface="Arial" charset="0"/>
        </a:defRPr>
      </a:lvl8pPr>
      <a:lvl9pPr marL="1828800" algn="l" rtl="0" fontAlgn="base">
        <a:spcBef>
          <a:spcPct val="0"/>
        </a:spcBef>
        <a:spcAft>
          <a:spcPct val="0"/>
        </a:spcAft>
        <a:defRPr sz="30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000">
          <a:solidFill>
            <a:schemeClr val="tx1"/>
          </a:solidFill>
          <a:latin typeface="+mn-lt"/>
        </a:defRPr>
      </a:lvl2pPr>
      <a:lvl3pPr marL="1143000" indent="-228600" algn="l" rtl="0" eaLnBrk="0" fontAlgn="base" hangingPunct="0">
        <a:spcBef>
          <a:spcPct val="20000"/>
        </a:spcBef>
        <a:spcAft>
          <a:spcPct val="0"/>
        </a:spcAft>
        <a:buClr>
          <a:schemeClr val="tx2"/>
        </a:buClr>
        <a:buChar char="•"/>
        <a:defRPr sz="2000">
          <a:solidFill>
            <a:schemeClr val="tx1"/>
          </a:solidFill>
          <a:latin typeface="+mn-lt"/>
        </a:defRPr>
      </a:lvl3pPr>
      <a:lvl4pPr marL="1600200" indent="-228600" algn="l" rtl="0" eaLnBrk="0" fontAlgn="base" hangingPunct="0">
        <a:spcBef>
          <a:spcPct val="20000"/>
        </a:spcBef>
        <a:spcAft>
          <a:spcPct val="0"/>
        </a:spcAft>
        <a:buClr>
          <a:schemeClr val="tx2"/>
        </a:buClr>
        <a:buChar char="•"/>
        <a:defRPr sz="1700">
          <a:solidFill>
            <a:schemeClr val="tx1"/>
          </a:solidFill>
          <a:latin typeface="+mn-lt"/>
        </a:defRPr>
      </a:lvl4pPr>
      <a:lvl5pPr marL="2057400" indent="-228600" algn="l" rtl="0" eaLnBrk="0" fontAlgn="base" hangingPunct="0">
        <a:spcBef>
          <a:spcPct val="20000"/>
        </a:spcBef>
        <a:spcAft>
          <a:spcPct val="0"/>
        </a:spcAft>
        <a:buClr>
          <a:schemeClr val="tx2"/>
        </a:buClr>
        <a:buChar char="•"/>
        <a:defRPr sz="1700">
          <a:solidFill>
            <a:schemeClr val="tx1"/>
          </a:solidFill>
          <a:latin typeface="+mn-lt"/>
        </a:defRPr>
      </a:lvl5pPr>
      <a:lvl6pPr marL="2514600" indent="-228600" algn="l" rtl="0" fontAlgn="base">
        <a:spcBef>
          <a:spcPct val="20000"/>
        </a:spcBef>
        <a:spcAft>
          <a:spcPct val="0"/>
        </a:spcAft>
        <a:buClr>
          <a:schemeClr val="tx2"/>
        </a:buClr>
        <a:buChar char="•"/>
        <a:defRPr sz="1700">
          <a:solidFill>
            <a:schemeClr val="tx1"/>
          </a:solidFill>
          <a:latin typeface="+mn-lt"/>
        </a:defRPr>
      </a:lvl6pPr>
      <a:lvl7pPr marL="2971800" indent="-228600" algn="l" rtl="0" fontAlgn="base">
        <a:spcBef>
          <a:spcPct val="20000"/>
        </a:spcBef>
        <a:spcAft>
          <a:spcPct val="0"/>
        </a:spcAft>
        <a:buClr>
          <a:schemeClr val="tx2"/>
        </a:buClr>
        <a:buChar char="•"/>
        <a:defRPr sz="1700">
          <a:solidFill>
            <a:schemeClr val="tx1"/>
          </a:solidFill>
          <a:latin typeface="+mn-lt"/>
        </a:defRPr>
      </a:lvl7pPr>
      <a:lvl8pPr marL="3429000" indent="-228600" algn="l" rtl="0" fontAlgn="base">
        <a:spcBef>
          <a:spcPct val="20000"/>
        </a:spcBef>
        <a:spcAft>
          <a:spcPct val="0"/>
        </a:spcAft>
        <a:buClr>
          <a:schemeClr val="tx2"/>
        </a:buClr>
        <a:buChar char="•"/>
        <a:defRPr sz="1700">
          <a:solidFill>
            <a:schemeClr val="tx1"/>
          </a:solidFill>
          <a:latin typeface="+mn-lt"/>
        </a:defRPr>
      </a:lvl8pPr>
      <a:lvl9pPr marL="3886200" indent="-228600" algn="l" rtl="0" fontAlgn="base">
        <a:spcBef>
          <a:spcPct val="20000"/>
        </a:spcBef>
        <a:spcAft>
          <a:spcPct val="0"/>
        </a:spcAft>
        <a:buClr>
          <a:schemeClr val="tx2"/>
        </a:buClr>
        <a:buChar char="•"/>
        <a:defRPr sz="17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extLst>
      <p:ext uri="{BB962C8B-B14F-4D97-AF65-F5344CB8AC3E}">
        <p14:creationId xmlns:p14="http://schemas.microsoft.com/office/powerpoint/2010/main" val="1275161582"/>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Lst>
  <p:timing>
    <p:tnLst>
      <p:par>
        <p:cTn xmlns:p14="http://schemas.microsoft.com/office/powerpoint/2010/mai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38919F1-F3AE-45FF-B2DB-1AE093AAFDD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32971703"/>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E97B68F-0A86-498A-A246-08D394AB39E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40225345"/>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E97B68F-0A86-498A-A246-08D394AB39E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9225651"/>
      </p:ext>
    </p:extLst>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gif"/><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4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7.png"/><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19.png"/><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9" Type="http://schemas.openxmlformats.org/officeDocument/2006/relationships/image" Target="../media/image28.png"/><Relationship Id="rId20" Type="http://schemas.openxmlformats.org/officeDocument/2006/relationships/image" Target="../media/image39.jpeg"/><Relationship Id="rId21" Type="http://schemas.openxmlformats.org/officeDocument/2006/relationships/image" Target="../media/image40.JPG"/><Relationship Id="rId22" Type="http://schemas.openxmlformats.org/officeDocument/2006/relationships/image" Target="../media/image41.jpeg"/><Relationship Id="rId23" Type="http://schemas.openxmlformats.org/officeDocument/2006/relationships/image" Target="../media/image42.png"/><Relationship Id="rId10" Type="http://schemas.openxmlformats.org/officeDocument/2006/relationships/image" Target="../media/image29.jpeg"/><Relationship Id="rId11" Type="http://schemas.openxmlformats.org/officeDocument/2006/relationships/image" Target="../media/image30.jpeg"/><Relationship Id="rId12" Type="http://schemas.openxmlformats.org/officeDocument/2006/relationships/image" Target="../media/image31.png"/><Relationship Id="rId13" Type="http://schemas.openxmlformats.org/officeDocument/2006/relationships/image" Target="../media/image32.jpe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jpg"/><Relationship Id="rId18" Type="http://schemas.openxmlformats.org/officeDocument/2006/relationships/image" Target="../media/image37.jpeg"/><Relationship Id="rId19" Type="http://schemas.openxmlformats.org/officeDocument/2006/relationships/image" Target="../media/image38.jpg"/><Relationship Id="rId1" Type="http://schemas.openxmlformats.org/officeDocument/2006/relationships/slideLayout" Target="../slideLayouts/slideLayout53.xml"/><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eg"/></Relationships>
</file>

<file path=ppt/slides/_rels/slide16.xml.rels><?xml version="1.0" encoding="UTF-8" standalone="yes"?>
<Relationships xmlns="http://schemas.openxmlformats.org/package/2006/relationships"><Relationship Id="rId11" Type="http://schemas.openxmlformats.org/officeDocument/2006/relationships/image" Target="../media/image52.jpeg"/><Relationship Id="rId12" Type="http://schemas.openxmlformats.org/officeDocument/2006/relationships/image" Target="../media/image53.jpg"/><Relationship Id="rId1" Type="http://schemas.openxmlformats.org/officeDocument/2006/relationships/slideLayout" Target="../slideLayouts/slideLayout53.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gif"/><Relationship Id="rId5" Type="http://schemas.openxmlformats.org/officeDocument/2006/relationships/image" Target="../media/image56.gif"/><Relationship Id="rId1" Type="http://schemas.openxmlformats.org/officeDocument/2006/relationships/slideLayout" Target="../slideLayouts/slideLayout25.xml"/><Relationship Id="rId2" Type="http://schemas.openxmlformats.org/officeDocument/2006/relationships/image" Target="../media/image7.png"/></Relationships>
</file>

<file path=ppt/slides/_rels/slide27.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image" Target="../media/image67.png"/><Relationship Id="rId13" Type="http://schemas.openxmlformats.org/officeDocument/2006/relationships/image" Target="../media/image68.png"/><Relationship Id="rId14" Type="http://schemas.openxmlformats.org/officeDocument/2006/relationships/image" Target="../media/image69.png"/><Relationship Id="rId15" Type="http://schemas.openxmlformats.org/officeDocument/2006/relationships/image" Target="../media/image70.png"/><Relationship Id="rId16" Type="http://schemas.openxmlformats.org/officeDocument/2006/relationships/image" Target="../media/image71.png"/><Relationship Id="rId17" Type="http://schemas.openxmlformats.org/officeDocument/2006/relationships/image" Target="../media/image72.png"/><Relationship Id="rId1" Type="http://schemas.openxmlformats.org/officeDocument/2006/relationships/slideLayout" Target="../slideLayouts/slideLayout30.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9" Type="http://schemas.openxmlformats.org/officeDocument/2006/relationships/image" Target="../media/image79.png"/><Relationship Id="rId20" Type="http://schemas.openxmlformats.org/officeDocument/2006/relationships/image" Target="../media/image90.png"/><Relationship Id="rId21" Type="http://schemas.openxmlformats.org/officeDocument/2006/relationships/image" Target="../media/image91.png"/><Relationship Id="rId22" Type="http://schemas.openxmlformats.org/officeDocument/2006/relationships/image" Target="../media/image92.png"/><Relationship Id="rId23" Type="http://schemas.openxmlformats.org/officeDocument/2006/relationships/image" Target="../media/image93.gif"/><Relationship Id="rId24" Type="http://schemas.openxmlformats.org/officeDocument/2006/relationships/image" Target="../media/image94.png"/><Relationship Id="rId10" Type="http://schemas.openxmlformats.org/officeDocument/2006/relationships/image" Target="../media/image80.gif"/><Relationship Id="rId11" Type="http://schemas.openxmlformats.org/officeDocument/2006/relationships/image" Target="../media/image81.png"/><Relationship Id="rId12" Type="http://schemas.openxmlformats.org/officeDocument/2006/relationships/image" Target="../media/image82.gif"/><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gif"/><Relationship Id="rId18" Type="http://schemas.openxmlformats.org/officeDocument/2006/relationships/image" Target="../media/image88.gif"/><Relationship Id="rId19" Type="http://schemas.openxmlformats.org/officeDocument/2006/relationships/image" Target="../media/image89.jpg"/><Relationship Id="rId1" Type="http://schemas.openxmlformats.org/officeDocument/2006/relationships/slideLayout" Target="../slideLayouts/slideLayout29.xml"/><Relationship Id="rId2" Type="http://schemas.openxmlformats.org/officeDocument/2006/relationships/image" Target="../media/image7.png"/><Relationship Id="rId3" Type="http://schemas.openxmlformats.org/officeDocument/2006/relationships/image" Target="../media/image73.jpeg"/><Relationship Id="rId4" Type="http://schemas.openxmlformats.org/officeDocument/2006/relationships/image" Target="../media/image74.jpe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gif"/><Relationship Id="rId8" Type="http://schemas.openxmlformats.org/officeDocument/2006/relationships/image" Target="../media/image7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 Id="rId3" Type="http://schemas.openxmlformats.org/officeDocument/2006/relationships/image" Target="../media/image9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96.png"/><Relationship Id="rId3"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5.xml"/><Relationship Id="rId2" Type="http://schemas.openxmlformats.org/officeDocument/2006/relationships/image" Target="../media/image9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 Id="rId3" Type="http://schemas.openxmlformats.org/officeDocument/2006/relationships/image" Target="../media/image1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png"/><Relationship Id="rId3" Type="http://schemas.openxmlformats.org/officeDocument/2006/relationships/image" Target="../media/image10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image" Target="../media/image7.png"/><Relationship Id="rId5" Type="http://schemas.openxmlformats.org/officeDocument/2006/relationships/image" Target="../media/image103.png"/><Relationship Id="rId6" Type="http://schemas.openxmlformats.org/officeDocument/2006/relationships/hyperlink" Target="https://www.youtube.com/watch?v=MvaHQKT3BPQ" TargetMode="External"/><Relationship Id="rId1" Type="http://schemas.microsoft.com/office/2007/relationships/media" Target="file://localhost/Users/kmchenry/Desktop/Videos/BrownDog.mp4" TargetMode="External"/><Relationship Id="rId2" Type="http://schemas.openxmlformats.org/officeDocument/2006/relationships/video" Target="file://localhost/Users/kmchenry/Desktop/Videos/BrownDog.mp4"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1" Type="http://schemas.openxmlformats.org/officeDocument/2006/relationships/slideLayout" Target="../slideLayouts/slideLayout30.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8.png"/><Relationship Id="rId3"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jpg"/><Relationship Id="rId1" Type="http://schemas.openxmlformats.org/officeDocument/2006/relationships/slideLayout" Target="../slideLayouts/slideLayout30.xml"/><Relationship Id="rId2"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4.jpeg"/><Relationship Id="rId4" Type="http://schemas.openxmlformats.org/officeDocument/2006/relationships/image" Target="../media/image115.png"/><Relationship Id="rId1" Type="http://schemas.openxmlformats.org/officeDocument/2006/relationships/slideLayout" Target="../slideLayouts/slideLayout25.xml"/><Relationship Id="rId2" Type="http://schemas.openxmlformats.org/officeDocument/2006/relationships/image" Target="../media/image1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533400" y="1371600"/>
            <a:ext cx="4572000" cy="2819400"/>
          </a:xfrm>
        </p:spPr>
        <p:txBody>
          <a:bodyPr/>
          <a:lstStyle/>
          <a:p>
            <a:pPr eaLnBrk="1" hangingPunct="1">
              <a:spcAft>
                <a:spcPts val="600"/>
              </a:spcAft>
            </a:pPr>
            <a:r>
              <a:rPr lang="en-US" sz="4000" dirty="0" smtClean="0">
                <a:effectLst>
                  <a:outerShdw blurRad="38100" dist="38100" dir="2700000" algn="tl">
                    <a:srgbClr val="000000">
                      <a:alpha val="43137"/>
                    </a:srgbClr>
                  </a:outerShdw>
                </a:effectLst>
              </a:rPr>
              <a:t>DIBBs Brown Dog</a:t>
            </a:r>
            <a:br>
              <a:rPr lang="en-US" sz="4000" dirty="0" smtClean="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sz="2800" i="1" dirty="0" smtClean="0">
                <a:effectLst>
                  <a:outerShdw blurRad="38100" dist="38100" dir="2700000" algn="tl">
                    <a:srgbClr val="000000">
                      <a:alpha val="43137"/>
                    </a:srgbClr>
                  </a:outerShdw>
                </a:effectLst>
              </a:rPr>
              <a:t>An Extensible and Distributed Data Transformation </a:t>
            </a:r>
            <a:r>
              <a:rPr lang="en-US" sz="2800" i="1" dirty="0" smtClean="0">
                <a:effectLst>
                  <a:outerShdw blurRad="38100" dist="38100" dir="2700000" algn="tl">
                    <a:srgbClr val="000000">
                      <a:alpha val="43137"/>
                    </a:srgbClr>
                  </a:outerShdw>
                </a:effectLst>
              </a:rPr>
              <a:t>Service</a:t>
            </a:r>
            <a:br>
              <a:rPr lang="en-US" sz="2800" i="1" dirty="0" smtClean="0">
                <a:effectLst>
                  <a:outerShdw blurRad="38100" dist="38100" dir="2700000" algn="tl">
                    <a:srgbClr val="000000">
                      <a:alpha val="43137"/>
                    </a:srgbClr>
                  </a:outerShdw>
                </a:effectLst>
              </a:rPr>
            </a:br>
            <a:r>
              <a:rPr lang="en-US" sz="2800" i="1" dirty="0" smtClean="0">
                <a:effectLst>
                  <a:outerShdw blurRad="38100" dist="38100" dir="2700000" algn="tl">
                    <a:srgbClr val="000000">
                      <a:alpha val="43137"/>
                    </a:srgbClr>
                  </a:outerShdw>
                </a:effectLst>
              </a:rPr>
              <a:t>for Science</a:t>
            </a:r>
            <a:endParaRPr lang="en-US" sz="2800" b="0" i="1" dirty="0" smtClean="0">
              <a:effectLst>
                <a:outerShdw blurRad="38100" dist="38100" dir="2700000" algn="tl">
                  <a:srgbClr val="000000">
                    <a:alpha val="43137"/>
                  </a:srgbClr>
                </a:outerShdw>
              </a:effectLst>
            </a:endParaRPr>
          </a:p>
        </p:txBody>
      </p:sp>
      <p:pic>
        <p:nvPicPr>
          <p:cNvPr id="7" name="Picture 7" descr="C:\Users\kmchenry\Files\Documents\ISDA\Images\Logos\Misc\BU_rgb.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75" y="6217750"/>
            <a:ext cx="990600" cy="44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md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6248400"/>
            <a:ext cx="2590800" cy="422205"/>
          </a:xfrm>
          <a:prstGeom prst="rect">
            <a:avLst/>
          </a:prstGeom>
          <a:noFill/>
        </p:spPr>
      </p:pic>
      <p:pic>
        <p:nvPicPr>
          <p:cNvPr id="3" name="Picture 2" descr="BD3a_3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838200"/>
            <a:ext cx="2971800" cy="2802252"/>
          </a:xfrm>
          <a:prstGeom prst="rect">
            <a:avLst/>
          </a:prstGeom>
        </p:spPr>
      </p:pic>
      <p:pic>
        <p:nvPicPr>
          <p:cNvPr id="2" name="Picture 1" descr="SMUlogowWordmarkRB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9400" y="6221566"/>
            <a:ext cx="1371600" cy="444295"/>
          </a:xfrm>
          <a:prstGeom prst="rect">
            <a:avLst/>
          </a:prstGeom>
        </p:spPr>
      </p:pic>
    </p:spTree>
    <p:extLst>
      <p:ext uri="{BB962C8B-B14F-4D97-AF65-F5344CB8AC3E}">
        <p14:creationId xmlns:p14="http://schemas.microsoft.com/office/powerpoint/2010/main" val="34522004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stCxn id="5" idx="4"/>
            <a:endCxn id="4" idx="1"/>
          </p:cNvCxnSpPr>
          <p:nvPr/>
        </p:nvCxnSpPr>
        <p:spPr>
          <a:xfrm>
            <a:off x="2247900" y="3429000"/>
            <a:ext cx="3848100" cy="1043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3" idx="4"/>
            <a:endCxn id="4" idx="1"/>
          </p:cNvCxnSpPr>
          <p:nvPr/>
        </p:nvCxnSpPr>
        <p:spPr>
          <a:xfrm>
            <a:off x="3086100" y="3429000"/>
            <a:ext cx="3009900" cy="1043464"/>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457200" y="1066800"/>
            <a:ext cx="8229600" cy="4724400"/>
          </a:xfrm>
        </p:spPr>
        <p:txBody>
          <a:bodyPr/>
          <a:lstStyle/>
          <a:p>
            <a:r>
              <a:rPr lang="en-US" dirty="0" smtClean="0"/>
              <a:t>Settlement Vegetation data</a:t>
            </a:r>
          </a:p>
          <a:p>
            <a:r>
              <a:rPr lang="en-US" dirty="0" smtClean="0"/>
              <a:t>Born Physical</a:t>
            </a:r>
          </a:p>
          <a:p>
            <a:pPr lvl="1"/>
            <a:r>
              <a:rPr lang="en-US" dirty="0" smtClean="0"/>
              <a:t>Paper, Microfiche, Alphanumeric/Color coded on vellum sheets</a:t>
            </a:r>
          </a:p>
          <a:p>
            <a:r>
              <a:rPr lang="en-US" dirty="0" smtClean="0"/>
              <a:t>Born Digital</a:t>
            </a:r>
          </a:p>
          <a:p>
            <a:pPr lvl="1"/>
            <a:r>
              <a:rPr lang="en-US" dirty="0" smtClean="0"/>
              <a:t>PDF, JPEG, GIF, TIFF, XLS, XLSX, CSV, SHP, </a:t>
            </a:r>
            <a:r>
              <a:rPr lang="en-US" dirty="0" err="1" smtClean="0"/>
              <a:t>netCDF</a:t>
            </a:r>
            <a:r>
              <a:rPr lang="en-US" dirty="0" smtClean="0"/>
              <a:t>, HDF5, XML, GRIB, GRIB2, </a:t>
            </a:r>
            <a:r>
              <a:rPr lang="en-US" dirty="0" err="1" smtClean="0"/>
              <a:t>geoTIFF</a:t>
            </a:r>
            <a:r>
              <a:rPr lang="en-US" dirty="0" smtClean="0"/>
              <a:t>, DBF, BIL, BIP, ARC, SDTS, SRTM, IMG, UA, LGW, SXW, ODS</a:t>
            </a:r>
          </a:p>
          <a:p>
            <a:pPr lvl="1"/>
            <a:r>
              <a:rPr lang="en-US" dirty="0" smtClean="0"/>
              <a:t>Ad hoc formats:</a:t>
            </a:r>
          </a:p>
          <a:p>
            <a:pPr lvl="2"/>
            <a:r>
              <a:rPr lang="en-US" dirty="0" smtClean="0"/>
              <a:t>Spreadsheets</a:t>
            </a:r>
          </a:p>
          <a:p>
            <a:pPr lvl="2"/>
            <a:r>
              <a:rPr lang="en-US" dirty="0" smtClean="0"/>
              <a:t>Databases</a:t>
            </a:r>
          </a:p>
          <a:p>
            <a:pPr lvl="2"/>
            <a:r>
              <a:rPr lang="en-US" dirty="0" smtClean="0"/>
              <a:t>Services</a:t>
            </a:r>
          </a:p>
          <a:p>
            <a:pPr lvl="2"/>
            <a:r>
              <a:rPr lang="en-US" dirty="0" smtClean="0"/>
              <a:t>R Data</a:t>
            </a:r>
          </a:p>
          <a:p>
            <a:pPr lvl="2"/>
            <a:r>
              <a:rPr lang="en-US" dirty="0" err="1" smtClean="0"/>
              <a:t>Matlab</a:t>
            </a:r>
            <a:r>
              <a:rPr lang="en-US" dirty="0" smtClean="0"/>
              <a:t> Data</a:t>
            </a:r>
          </a:p>
        </p:txBody>
      </p:sp>
      <p:sp>
        <p:nvSpPr>
          <p:cNvPr id="2" name="Title 1"/>
          <p:cNvSpPr>
            <a:spLocks noGrp="1"/>
          </p:cNvSpPr>
          <p:nvPr>
            <p:ph type="title"/>
          </p:nvPr>
        </p:nvSpPr>
        <p:spPr>
          <a:xfrm>
            <a:off x="457200" y="274638"/>
            <a:ext cx="8229600" cy="563562"/>
          </a:xfrm>
        </p:spPr>
        <p:txBody>
          <a:bodyPr/>
          <a:lstStyle/>
          <a:p>
            <a:r>
              <a:rPr lang="en-US" dirty="0" smtClean="0"/>
              <a:t>Ecosystems and Climate Change</a:t>
            </a:r>
            <a:endParaRPr lang="en-US" dirty="0"/>
          </a:p>
        </p:txBody>
      </p:sp>
      <p:sp>
        <p:nvSpPr>
          <p:cNvPr id="4" name="TextBox 3"/>
          <p:cNvSpPr txBox="1"/>
          <p:nvPr/>
        </p:nvSpPr>
        <p:spPr>
          <a:xfrm>
            <a:off x="6096000" y="3733800"/>
            <a:ext cx="2667000" cy="1477328"/>
          </a:xfrm>
          <a:prstGeom prst="rect">
            <a:avLst/>
          </a:prstGeom>
          <a:noFill/>
        </p:spPr>
        <p:txBody>
          <a:bodyPr wrap="square" rtlCol="0">
            <a:spAutoFit/>
          </a:bodyPr>
          <a:lstStyle/>
          <a:p>
            <a:pPr marL="285750" indent="-285750" algn="l">
              <a:buFont typeface="Arial"/>
              <a:buChar char="•"/>
            </a:pPr>
            <a:r>
              <a:rPr lang="en-US" dirty="0" smtClean="0"/>
              <a:t>Document</a:t>
            </a:r>
          </a:p>
          <a:p>
            <a:pPr marL="285750" indent="-285750" algn="l">
              <a:buFont typeface="Arial"/>
              <a:buChar char="•"/>
            </a:pPr>
            <a:r>
              <a:rPr lang="en-US" dirty="0" smtClean="0"/>
              <a:t>Image</a:t>
            </a:r>
          </a:p>
          <a:p>
            <a:pPr marL="285750" indent="-285750" algn="l">
              <a:buFont typeface="Arial"/>
              <a:buChar char="•"/>
            </a:pPr>
            <a:r>
              <a:rPr lang="en-US" dirty="0" smtClean="0"/>
              <a:t>Spatial</a:t>
            </a:r>
          </a:p>
          <a:p>
            <a:pPr marL="285750" indent="-285750" algn="l">
              <a:buFont typeface="Arial"/>
              <a:buChar char="•"/>
            </a:pPr>
            <a:r>
              <a:rPr lang="en-US" dirty="0" smtClean="0"/>
              <a:t>Tabular</a:t>
            </a:r>
          </a:p>
          <a:p>
            <a:pPr marL="285750" indent="-285750" algn="l">
              <a:buFont typeface="Arial"/>
              <a:buChar char="•"/>
            </a:pPr>
            <a:r>
              <a:rPr lang="en-US" dirty="0" smtClean="0"/>
              <a:t>Weather</a:t>
            </a:r>
          </a:p>
        </p:txBody>
      </p:sp>
      <p:sp>
        <p:nvSpPr>
          <p:cNvPr id="23" name="Oval 22"/>
          <p:cNvSpPr/>
          <p:nvPr/>
        </p:nvSpPr>
        <p:spPr>
          <a:xfrm>
            <a:off x="2590800" y="2971800"/>
            <a:ext cx="9906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828800" y="2971800"/>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9971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724400"/>
          </a:xfrm>
        </p:spPr>
        <p:txBody>
          <a:bodyPr/>
          <a:lstStyle/>
          <a:p>
            <a:r>
              <a:rPr lang="en-US" dirty="0" smtClean="0"/>
              <a:t>Settlement Vegetation data</a:t>
            </a:r>
          </a:p>
          <a:p>
            <a:r>
              <a:rPr lang="en-US" dirty="0" smtClean="0"/>
              <a:t>Born Physical</a:t>
            </a:r>
          </a:p>
          <a:p>
            <a:pPr lvl="1"/>
            <a:r>
              <a:rPr lang="en-US" dirty="0" smtClean="0"/>
              <a:t>Paper, Microfiche, Alphanumeric/Color coded on vellum sheets</a:t>
            </a:r>
          </a:p>
          <a:p>
            <a:r>
              <a:rPr lang="en-US" dirty="0" smtClean="0"/>
              <a:t>Born Digital</a:t>
            </a:r>
          </a:p>
          <a:p>
            <a:pPr lvl="1"/>
            <a:r>
              <a:rPr lang="en-US" dirty="0" smtClean="0"/>
              <a:t>PDF, JPEG, GIF, TIFF, XLS, XLSX, CSV, SHP, </a:t>
            </a:r>
            <a:r>
              <a:rPr lang="en-US" dirty="0" err="1" smtClean="0"/>
              <a:t>netCDF</a:t>
            </a:r>
            <a:r>
              <a:rPr lang="en-US" dirty="0" smtClean="0"/>
              <a:t>, HDF5, XML, GRIB, GRIB2, </a:t>
            </a:r>
            <a:r>
              <a:rPr lang="en-US" dirty="0" err="1" smtClean="0"/>
              <a:t>geoTIFF</a:t>
            </a:r>
            <a:r>
              <a:rPr lang="en-US" dirty="0" smtClean="0"/>
              <a:t>, DBF, BIL, BIP, ARC, SDTS, SRTM, IMG, UA, LGW, SXW, ODS</a:t>
            </a:r>
          </a:p>
          <a:p>
            <a:pPr lvl="1"/>
            <a:r>
              <a:rPr lang="en-US" dirty="0" smtClean="0"/>
              <a:t>Ad hoc formats:</a:t>
            </a:r>
          </a:p>
          <a:p>
            <a:pPr lvl="2"/>
            <a:r>
              <a:rPr lang="en-US" dirty="0" smtClean="0"/>
              <a:t>Spreadsheets</a:t>
            </a:r>
          </a:p>
          <a:p>
            <a:pPr lvl="2"/>
            <a:r>
              <a:rPr lang="en-US" dirty="0" smtClean="0"/>
              <a:t>Databases</a:t>
            </a:r>
          </a:p>
          <a:p>
            <a:pPr lvl="2"/>
            <a:r>
              <a:rPr lang="en-US" dirty="0" smtClean="0"/>
              <a:t>Services</a:t>
            </a:r>
          </a:p>
          <a:p>
            <a:pPr lvl="2"/>
            <a:r>
              <a:rPr lang="en-US" dirty="0" smtClean="0"/>
              <a:t>R Data</a:t>
            </a:r>
          </a:p>
          <a:p>
            <a:pPr lvl="2"/>
            <a:r>
              <a:rPr lang="en-US" dirty="0" err="1" smtClean="0"/>
              <a:t>Matlab</a:t>
            </a:r>
            <a:r>
              <a:rPr lang="en-US" dirty="0" smtClean="0"/>
              <a:t> Data</a:t>
            </a:r>
          </a:p>
        </p:txBody>
      </p:sp>
      <p:cxnSp>
        <p:nvCxnSpPr>
          <p:cNvPr id="28" name="Straight Connector 27"/>
          <p:cNvCxnSpPr>
            <a:stCxn id="23" idx="4"/>
            <a:endCxn id="4" idx="1"/>
          </p:cNvCxnSpPr>
          <p:nvPr/>
        </p:nvCxnSpPr>
        <p:spPr>
          <a:xfrm>
            <a:off x="3531541" y="3745558"/>
            <a:ext cx="2564459" cy="865406"/>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274638"/>
            <a:ext cx="8229600" cy="563562"/>
          </a:xfrm>
        </p:spPr>
        <p:txBody>
          <a:bodyPr/>
          <a:lstStyle/>
          <a:p>
            <a:r>
              <a:rPr lang="en-US" dirty="0" smtClean="0"/>
              <a:t>Ecosystems and Climate Change</a:t>
            </a:r>
            <a:endParaRPr lang="en-US" dirty="0"/>
          </a:p>
        </p:txBody>
      </p:sp>
      <p:sp>
        <p:nvSpPr>
          <p:cNvPr id="4" name="TextBox 3"/>
          <p:cNvSpPr txBox="1"/>
          <p:nvPr/>
        </p:nvSpPr>
        <p:spPr>
          <a:xfrm>
            <a:off x="6096000" y="3733800"/>
            <a:ext cx="2667000" cy="1754327"/>
          </a:xfrm>
          <a:prstGeom prst="rect">
            <a:avLst/>
          </a:prstGeom>
          <a:noFill/>
        </p:spPr>
        <p:txBody>
          <a:bodyPr wrap="square" rtlCol="0">
            <a:spAutoFit/>
          </a:bodyPr>
          <a:lstStyle/>
          <a:p>
            <a:pPr marL="285750" indent="-285750" algn="l">
              <a:buFont typeface="Arial"/>
              <a:buChar char="•"/>
            </a:pPr>
            <a:r>
              <a:rPr lang="en-US" dirty="0" smtClean="0"/>
              <a:t>Document</a:t>
            </a:r>
          </a:p>
          <a:p>
            <a:pPr marL="285750" indent="-285750" algn="l">
              <a:buFont typeface="Arial"/>
              <a:buChar char="•"/>
            </a:pPr>
            <a:r>
              <a:rPr lang="en-US" dirty="0" smtClean="0"/>
              <a:t>Image</a:t>
            </a:r>
          </a:p>
          <a:p>
            <a:pPr marL="285750" indent="-285750" algn="l">
              <a:buFont typeface="Arial"/>
              <a:buChar char="•"/>
            </a:pPr>
            <a:r>
              <a:rPr lang="en-US" dirty="0" smtClean="0"/>
              <a:t>Spatial</a:t>
            </a:r>
          </a:p>
          <a:p>
            <a:pPr marL="285750" indent="-285750" algn="l">
              <a:buFont typeface="Arial"/>
              <a:buChar char="•"/>
            </a:pPr>
            <a:r>
              <a:rPr lang="en-US" dirty="0" smtClean="0"/>
              <a:t>Tabular</a:t>
            </a:r>
          </a:p>
          <a:p>
            <a:pPr marL="285750" indent="-285750" algn="l">
              <a:buFont typeface="Arial"/>
              <a:buChar char="•"/>
            </a:pPr>
            <a:r>
              <a:rPr lang="en-US" dirty="0" smtClean="0"/>
              <a:t>Weather</a:t>
            </a:r>
          </a:p>
          <a:p>
            <a:pPr marL="285750" indent="-285750" algn="l">
              <a:buFont typeface="Arial"/>
              <a:buChar char="•"/>
            </a:pPr>
            <a:r>
              <a:rPr lang="en-US" dirty="0" smtClean="0"/>
              <a:t>3D</a:t>
            </a:r>
          </a:p>
        </p:txBody>
      </p:sp>
      <p:sp>
        <p:nvSpPr>
          <p:cNvPr id="23" name="Oval 22"/>
          <p:cNvSpPr/>
          <p:nvPr/>
        </p:nvSpPr>
        <p:spPr>
          <a:xfrm>
            <a:off x="3036241" y="3288358"/>
            <a:ext cx="9906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5171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stCxn id="5" idx="4"/>
            <a:endCxn id="4" idx="1"/>
          </p:cNvCxnSpPr>
          <p:nvPr/>
        </p:nvCxnSpPr>
        <p:spPr>
          <a:xfrm>
            <a:off x="1562100" y="3429000"/>
            <a:ext cx="4533900" cy="159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2" idx="4"/>
            <a:endCxn id="4" idx="1"/>
          </p:cNvCxnSpPr>
          <p:nvPr/>
        </p:nvCxnSpPr>
        <p:spPr>
          <a:xfrm flipH="1">
            <a:off x="6096000" y="3429000"/>
            <a:ext cx="609600" cy="1597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3" idx="4"/>
            <a:endCxn id="4" idx="1"/>
          </p:cNvCxnSpPr>
          <p:nvPr/>
        </p:nvCxnSpPr>
        <p:spPr>
          <a:xfrm>
            <a:off x="4938418" y="3464275"/>
            <a:ext cx="1157582" cy="15621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4" idx="1"/>
            <a:endCxn id="31" idx="6"/>
          </p:cNvCxnSpPr>
          <p:nvPr/>
        </p:nvCxnSpPr>
        <p:spPr>
          <a:xfrm flipH="1" flipV="1">
            <a:off x="2743200" y="3505200"/>
            <a:ext cx="3352800" cy="1521262"/>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457200" y="1066800"/>
            <a:ext cx="8229600" cy="4724400"/>
          </a:xfrm>
        </p:spPr>
        <p:txBody>
          <a:bodyPr/>
          <a:lstStyle/>
          <a:p>
            <a:r>
              <a:rPr lang="en-US" dirty="0" smtClean="0"/>
              <a:t>Settlement Vegetation data</a:t>
            </a:r>
          </a:p>
          <a:p>
            <a:r>
              <a:rPr lang="en-US" dirty="0" smtClean="0"/>
              <a:t>Born Physical</a:t>
            </a:r>
          </a:p>
          <a:p>
            <a:pPr lvl="1"/>
            <a:r>
              <a:rPr lang="en-US" dirty="0" smtClean="0"/>
              <a:t>Paper, Microfiche, Alphanumeric/Color coded on vellum sheets</a:t>
            </a:r>
          </a:p>
          <a:p>
            <a:r>
              <a:rPr lang="en-US" dirty="0" smtClean="0"/>
              <a:t>Born Digital</a:t>
            </a:r>
          </a:p>
          <a:p>
            <a:pPr lvl="1"/>
            <a:r>
              <a:rPr lang="en-US" dirty="0" smtClean="0"/>
              <a:t>PDF, JPEG, GIF, TIFF, XLS, XLSX, CSV, SHP, </a:t>
            </a:r>
            <a:r>
              <a:rPr lang="en-US" dirty="0" err="1" smtClean="0"/>
              <a:t>netCDF</a:t>
            </a:r>
            <a:r>
              <a:rPr lang="en-US" dirty="0" smtClean="0"/>
              <a:t>, HDF5, XML, GRIB, GRIB2, </a:t>
            </a:r>
            <a:r>
              <a:rPr lang="en-US" dirty="0" err="1" smtClean="0"/>
              <a:t>geoTIFF</a:t>
            </a:r>
            <a:r>
              <a:rPr lang="en-US" dirty="0" smtClean="0"/>
              <a:t>, DBF, BIL, BIP, ARC, SDTS, SRTM, IMG, UA, LGW, SXW, ODS</a:t>
            </a:r>
          </a:p>
          <a:p>
            <a:pPr lvl="1"/>
            <a:r>
              <a:rPr lang="en-US" dirty="0" smtClean="0"/>
              <a:t>Ad hoc formats:</a:t>
            </a:r>
          </a:p>
          <a:p>
            <a:pPr lvl="2"/>
            <a:r>
              <a:rPr lang="en-US" dirty="0" smtClean="0"/>
              <a:t>Spreadsheets</a:t>
            </a:r>
          </a:p>
          <a:p>
            <a:pPr lvl="2"/>
            <a:r>
              <a:rPr lang="en-US" dirty="0" smtClean="0"/>
              <a:t>Databases</a:t>
            </a:r>
          </a:p>
          <a:p>
            <a:pPr lvl="2"/>
            <a:r>
              <a:rPr lang="en-US" dirty="0" smtClean="0"/>
              <a:t>Services</a:t>
            </a:r>
          </a:p>
          <a:p>
            <a:pPr lvl="2"/>
            <a:r>
              <a:rPr lang="en-US" dirty="0" smtClean="0"/>
              <a:t>R Data</a:t>
            </a:r>
          </a:p>
          <a:p>
            <a:pPr lvl="2"/>
            <a:r>
              <a:rPr lang="en-US" dirty="0" err="1" smtClean="0"/>
              <a:t>Matlab</a:t>
            </a:r>
            <a:r>
              <a:rPr lang="en-US" dirty="0" smtClean="0"/>
              <a:t> Data</a:t>
            </a:r>
          </a:p>
        </p:txBody>
      </p:sp>
      <p:sp>
        <p:nvSpPr>
          <p:cNvPr id="2" name="Title 1"/>
          <p:cNvSpPr>
            <a:spLocks noGrp="1"/>
          </p:cNvSpPr>
          <p:nvPr>
            <p:ph type="title"/>
          </p:nvPr>
        </p:nvSpPr>
        <p:spPr>
          <a:xfrm>
            <a:off x="457200" y="274638"/>
            <a:ext cx="8229600" cy="563562"/>
          </a:xfrm>
        </p:spPr>
        <p:txBody>
          <a:bodyPr/>
          <a:lstStyle/>
          <a:p>
            <a:r>
              <a:rPr lang="en-US" dirty="0" smtClean="0"/>
              <a:t>Ecosystems and Climate Change</a:t>
            </a:r>
            <a:endParaRPr lang="en-US" dirty="0"/>
          </a:p>
        </p:txBody>
      </p:sp>
      <p:sp>
        <p:nvSpPr>
          <p:cNvPr id="4" name="TextBox 3"/>
          <p:cNvSpPr txBox="1"/>
          <p:nvPr/>
        </p:nvSpPr>
        <p:spPr>
          <a:xfrm>
            <a:off x="6096000" y="3733800"/>
            <a:ext cx="2667000" cy="2585323"/>
          </a:xfrm>
          <a:prstGeom prst="rect">
            <a:avLst/>
          </a:prstGeom>
          <a:noFill/>
        </p:spPr>
        <p:txBody>
          <a:bodyPr wrap="square" rtlCol="0">
            <a:spAutoFit/>
          </a:bodyPr>
          <a:lstStyle/>
          <a:p>
            <a:pPr marL="285750" indent="-285750" algn="l">
              <a:buFont typeface="Arial"/>
              <a:buChar char="•"/>
            </a:pPr>
            <a:r>
              <a:rPr lang="en-US" dirty="0" smtClean="0"/>
              <a:t>Document</a:t>
            </a:r>
          </a:p>
          <a:p>
            <a:pPr marL="285750" indent="-285750" algn="l">
              <a:buFont typeface="Arial"/>
              <a:buChar char="•"/>
            </a:pPr>
            <a:r>
              <a:rPr lang="en-US" dirty="0" smtClean="0"/>
              <a:t>Image</a:t>
            </a:r>
          </a:p>
          <a:p>
            <a:pPr marL="285750" indent="-285750" algn="l">
              <a:buFont typeface="Arial"/>
              <a:buChar char="•"/>
            </a:pPr>
            <a:r>
              <a:rPr lang="en-US" dirty="0" smtClean="0"/>
              <a:t>Spatial</a:t>
            </a:r>
          </a:p>
          <a:p>
            <a:pPr marL="285750" indent="-285750" algn="l">
              <a:buFont typeface="Arial"/>
              <a:buChar char="•"/>
            </a:pPr>
            <a:r>
              <a:rPr lang="en-US" dirty="0" smtClean="0"/>
              <a:t>Tabular</a:t>
            </a:r>
          </a:p>
          <a:p>
            <a:pPr marL="285750" indent="-285750" algn="l">
              <a:buFont typeface="Arial"/>
              <a:buChar char="•"/>
            </a:pPr>
            <a:r>
              <a:rPr lang="en-US" dirty="0" smtClean="0"/>
              <a:t>Weather</a:t>
            </a:r>
          </a:p>
          <a:p>
            <a:pPr marL="285750" indent="-285750" algn="l">
              <a:buFont typeface="Arial"/>
              <a:buChar char="•"/>
            </a:pPr>
            <a:r>
              <a:rPr lang="en-US" dirty="0" smtClean="0"/>
              <a:t>3D</a:t>
            </a:r>
          </a:p>
          <a:p>
            <a:pPr marL="285750" indent="-285750" algn="l">
              <a:buFont typeface="Arial"/>
              <a:buChar char="•"/>
            </a:pPr>
            <a:r>
              <a:rPr lang="en-US" dirty="0" smtClean="0"/>
              <a:t>Archive, Database, </a:t>
            </a:r>
            <a:r>
              <a:rPr lang="en-US" dirty="0" err="1" smtClean="0"/>
              <a:t>Filesystem</a:t>
            </a:r>
            <a:r>
              <a:rPr lang="en-US" dirty="0" smtClean="0"/>
              <a:t>, …</a:t>
            </a:r>
          </a:p>
          <a:p>
            <a:pPr marL="285750" indent="-285750" algn="l">
              <a:buFont typeface="Arial"/>
              <a:buChar char="•"/>
            </a:pPr>
            <a:endParaRPr lang="en-US" dirty="0" smtClean="0"/>
          </a:p>
        </p:txBody>
      </p:sp>
      <p:sp>
        <p:nvSpPr>
          <p:cNvPr id="22" name="Oval 21"/>
          <p:cNvSpPr/>
          <p:nvPr/>
        </p:nvSpPr>
        <p:spPr>
          <a:xfrm>
            <a:off x="6324600" y="2971800"/>
            <a:ext cx="7620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519318" y="3007075"/>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143000" y="2971800"/>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981200" y="3276600"/>
            <a:ext cx="7620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3295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lstStyle/>
          <a:p>
            <a:r>
              <a:rPr lang="en-US" dirty="0" smtClean="0"/>
              <a:t>“Big Data”</a:t>
            </a:r>
            <a:endParaRPr lang="en-US" dirty="0"/>
          </a:p>
        </p:txBody>
      </p:sp>
      <p:sp>
        <p:nvSpPr>
          <p:cNvPr id="3" name="Content Placeholder 2"/>
          <p:cNvSpPr>
            <a:spLocks noGrp="1"/>
          </p:cNvSpPr>
          <p:nvPr>
            <p:ph idx="1"/>
          </p:nvPr>
        </p:nvSpPr>
        <p:spPr>
          <a:xfrm>
            <a:off x="457200" y="914400"/>
            <a:ext cx="8229600" cy="1676400"/>
          </a:xfrm>
        </p:spPr>
        <p:txBody>
          <a:bodyPr/>
          <a:lstStyle/>
          <a:p>
            <a:r>
              <a:rPr lang="en-US" dirty="0" smtClean="0"/>
              <a:t>Large quantities of data</a:t>
            </a:r>
          </a:p>
          <a:p>
            <a:r>
              <a:rPr lang="en-US" dirty="0" smtClean="0"/>
              <a:t>Large varieties of data</a:t>
            </a:r>
          </a:p>
          <a:p>
            <a:pPr lvl="1"/>
            <a:r>
              <a:rPr lang="en-US" dirty="0" smtClean="0"/>
              <a:t>“Long-Tail”</a:t>
            </a:r>
            <a:endParaRPr lang="en-US" dirty="0"/>
          </a:p>
        </p:txBody>
      </p:sp>
      <p:sp>
        <p:nvSpPr>
          <p:cNvPr id="4" name="Rectangle 3"/>
          <p:cNvSpPr/>
          <p:nvPr/>
        </p:nvSpPr>
        <p:spPr>
          <a:xfrm>
            <a:off x="5943600" y="6858000"/>
            <a:ext cx="8001000" cy="307777"/>
          </a:xfrm>
          <a:prstGeom prst="rect">
            <a:avLst/>
          </a:prstGeom>
        </p:spPr>
        <p:txBody>
          <a:bodyPr wrap="square">
            <a:spAutoFit/>
          </a:bodyPr>
          <a:lstStyle/>
          <a:p>
            <a:r>
              <a:rPr lang="en-US" sz="1400" dirty="0"/>
              <a:t>http://</a:t>
            </a:r>
            <a:r>
              <a:rPr lang="en-US" sz="1400" dirty="0" err="1"/>
              <a:t>www.slideshare.net</a:t>
            </a:r>
            <a:r>
              <a:rPr lang="en-US" sz="1400" dirty="0"/>
              <a:t>/rheimann04/big-social-data-the-social-turn-in-big-data</a:t>
            </a:r>
          </a:p>
        </p:txBody>
      </p:sp>
      <p:grpSp>
        <p:nvGrpSpPr>
          <p:cNvPr id="8" name="Group 7"/>
          <p:cNvGrpSpPr/>
          <p:nvPr/>
        </p:nvGrpSpPr>
        <p:grpSpPr>
          <a:xfrm>
            <a:off x="1219200" y="2667000"/>
            <a:ext cx="5943600" cy="2974777"/>
            <a:chOff x="1219200" y="3200400"/>
            <a:chExt cx="5943600" cy="2974777"/>
          </a:xfrm>
        </p:grpSpPr>
        <p:pic>
          <p:nvPicPr>
            <p:cNvPr id="5" name="Picture 4" descr="1000px-Long_tail.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200400"/>
              <a:ext cx="5105400" cy="2654808"/>
            </a:xfrm>
            <a:prstGeom prst="rect">
              <a:avLst/>
            </a:prstGeom>
          </p:spPr>
        </p:pic>
        <p:sp>
          <p:nvSpPr>
            <p:cNvPr id="6" name="TextBox 5"/>
            <p:cNvSpPr txBox="1"/>
            <p:nvPr/>
          </p:nvSpPr>
          <p:spPr>
            <a:xfrm>
              <a:off x="3352800" y="5867400"/>
              <a:ext cx="2133600" cy="307777"/>
            </a:xfrm>
            <a:prstGeom prst="rect">
              <a:avLst/>
            </a:prstGeom>
            <a:noFill/>
          </p:spPr>
          <p:txBody>
            <a:bodyPr wrap="square" rtlCol="0">
              <a:spAutoFit/>
            </a:bodyPr>
            <a:lstStyle/>
            <a:p>
              <a:r>
                <a:rPr lang="en-US" sz="1400" dirty="0" smtClean="0"/>
                <a:t>Number of grants</a:t>
              </a:r>
              <a:endParaRPr lang="en-US" sz="1400" dirty="0"/>
            </a:p>
          </p:txBody>
        </p:sp>
        <p:sp>
          <p:nvSpPr>
            <p:cNvPr id="7" name="TextBox 6"/>
            <p:cNvSpPr txBox="1"/>
            <p:nvPr/>
          </p:nvSpPr>
          <p:spPr>
            <a:xfrm>
              <a:off x="1219200" y="4419600"/>
              <a:ext cx="990600" cy="307777"/>
            </a:xfrm>
            <a:prstGeom prst="rect">
              <a:avLst/>
            </a:prstGeom>
            <a:noFill/>
          </p:spPr>
          <p:txBody>
            <a:bodyPr wrap="square" rtlCol="0">
              <a:spAutoFit/>
            </a:bodyPr>
            <a:lstStyle/>
            <a:p>
              <a:r>
                <a:rPr lang="en-US" sz="1400" dirty="0" smtClean="0"/>
                <a:t>Dollars</a:t>
              </a:r>
              <a:endParaRPr lang="en-US" sz="1400" dirty="0"/>
            </a:p>
          </p:txBody>
        </p:sp>
      </p:grpSp>
      <p:pic>
        <p:nvPicPr>
          <p:cNvPr id="9" name="Picture 8" descr="big-social-data-the-social-turn-in-big-data-4-1024.jpg"/>
          <p:cNvPicPr>
            <a:picLocks noChangeAspect="1"/>
          </p:cNvPicPr>
          <p:nvPr/>
        </p:nvPicPr>
        <p:blipFill rotWithShape="1">
          <a:blip r:embed="rId3">
            <a:extLst>
              <a:ext uri="{28A0092B-C50C-407E-A947-70E740481C1C}">
                <a14:useLocalDpi xmlns:a14="http://schemas.microsoft.com/office/drawing/2010/main" val="0"/>
              </a:ext>
            </a:extLst>
          </a:blip>
          <a:srcRect t="22669" b="1332"/>
          <a:stretch/>
        </p:blipFill>
        <p:spPr>
          <a:xfrm>
            <a:off x="1143000" y="2590800"/>
            <a:ext cx="6858000" cy="3909060"/>
          </a:xfrm>
          <a:prstGeom prst="rect">
            <a:avLst/>
          </a:prstGeom>
        </p:spPr>
      </p:pic>
      <p:sp>
        <p:nvSpPr>
          <p:cNvPr id="10" name="Rectangle 9"/>
          <p:cNvSpPr/>
          <p:nvPr/>
        </p:nvSpPr>
        <p:spPr>
          <a:xfrm>
            <a:off x="152400" y="6540547"/>
            <a:ext cx="7924800" cy="307777"/>
          </a:xfrm>
          <a:prstGeom prst="rect">
            <a:avLst/>
          </a:prstGeom>
        </p:spPr>
        <p:txBody>
          <a:bodyPr wrap="square">
            <a:spAutoFit/>
          </a:bodyPr>
          <a:lstStyle/>
          <a:p>
            <a:pPr algn="l"/>
            <a:r>
              <a:rPr lang="en-US" sz="1400" dirty="0">
                <a:solidFill>
                  <a:schemeClr val="bg1"/>
                </a:solidFill>
              </a:rPr>
              <a:t>http://</a:t>
            </a:r>
            <a:r>
              <a:rPr lang="en-US" sz="1400" dirty="0" err="1">
                <a:solidFill>
                  <a:schemeClr val="bg1"/>
                </a:solidFill>
              </a:rPr>
              <a:t>www.slideshare.net</a:t>
            </a:r>
            <a:r>
              <a:rPr lang="en-US" sz="1400" dirty="0">
                <a:solidFill>
                  <a:schemeClr val="bg1"/>
                </a:solidFill>
              </a:rPr>
              <a:t>/rheimann04/big-social-data-the-social-turn-in-big-data</a:t>
            </a:r>
          </a:p>
        </p:txBody>
      </p:sp>
    </p:spTree>
    <p:extLst>
      <p:ext uri="{BB962C8B-B14F-4D97-AF65-F5344CB8AC3E}">
        <p14:creationId xmlns:p14="http://schemas.microsoft.com/office/powerpoint/2010/main" val="4265343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“Long-Tail” of “Big Data”</a:t>
            </a:r>
            <a:endParaRPr lang="en-US" dirty="0"/>
          </a:p>
        </p:txBody>
      </p:sp>
      <p:pic>
        <p:nvPicPr>
          <p:cNvPr id="4" name="Picture 3" descr="Screen Shot 2015-02-05 at 3.36.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8334343" cy="2923157"/>
          </a:xfrm>
          <a:prstGeom prst="rect">
            <a:avLst/>
          </a:prstGeom>
        </p:spPr>
      </p:pic>
      <p:pic>
        <p:nvPicPr>
          <p:cNvPr id="5" name="Picture 4" descr="Screen Shot 2015-02-05 at 3.37.04 PM.png"/>
          <p:cNvPicPr>
            <a:picLocks noChangeAspect="1"/>
          </p:cNvPicPr>
          <p:nvPr/>
        </p:nvPicPr>
        <p:blipFill rotWithShape="1">
          <a:blip r:embed="rId3">
            <a:extLst>
              <a:ext uri="{28A0092B-C50C-407E-A947-70E740481C1C}">
                <a14:useLocalDpi xmlns:a14="http://schemas.microsoft.com/office/drawing/2010/main" val="0"/>
              </a:ext>
            </a:extLst>
          </a:blip>
          <a:srcRect l="1500" r="4500"/>
          <a:stretch/>
        </p:blipFill>
        <p:spPr>
          <a:xfrm>
            <a:off x="457200" y="4495800"/>
            <a:ext cx="8336039" cy="1501297"/>
          </a:xfrm>
          <a:prstGeom prst="rect">
            <a:avLst/>
          </a:prstGeom>
        </p:spPr>
      </p:pic>
      <p:sp>
        <p:nvSpPr>
          <p:cNvPr id="7" name="TextBox 6"/>
          <p:cNvSpPr txBox="1"/>
          <p:nvPr/>
        </p:nvSpPr>
        <p:spPr>
          <a:xfrm>
            <a:off x="1295400" y="4114800"/>
            <a:ext cx="1752600" cy="369332"/>
          </a:xfrm>
          <a:prstGeom prst="rect">
            <a:avLst/>
          </a:prstGeom>
          <a:noFill/>
        </p:spPr>
        <p:txBody>
          <a:bodyPr wrap="square" rtlCol="0">
            <a:spAutoFit/>
          </a:bodyPr>
          <a:lstStyle/>
          <a:p>
            <a:r>
              <a:rPr lang="en-US" dirty="0" smtClean="0"/>
              <a:t>…</a:t>
            </a:r>
            <a:endParaRPr lang="en-US" dirty="0"/>
          </a:p>
        </p:txBody>
      </p:sp>
      <p:sp>
        <p:nvSpPr>
          <p:cNvPr id="8" name="Rectangle 7"/>
          <p:cNvSpPr/>
          <p:nvPr/>
        </p:nvSpPr>
        <p:spPr>
          <a:xfrm>
            <a:off x="1929190" y="5141685"/>
            <a:ext cx="1676400" cy="228600"/>
          </a:xfrm>
          <a:prstGeom prst="rect">
            <a:avLst/>
          </a:prstGeom>
          <a:solidFill>
            <a:srgbClr val="FFFF0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66800" y="4913086"/>
            <a:ext cx="2438400" cy="228600"/>
          </a:xfrm>
          <a:prstGeom prst="rect">
            <a:avLst/>
          </a:prstGeom>
          <a:solidFill>
            <a:srgbClr val="FFFF0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520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kmchenry\Files\Documents\ISDA\ACCESS12\ISDA\Photos\Luigi Marini.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19800" y="1981200"/>
            <a:ext cx="112138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kmchenry\Desktop\New\smrut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429000"/>
            <a:ext cx="1440402"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kmchenry\Desktop\JongLe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5609" y="514946"/>
            <a:ext cx="1382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Users\kmchenry\Files\Documents\ISDA\Staff\Photos\RichardMarcian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4904" y="514948"/>
            <a:ext cx="122745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kmchenry\Files\Documents\ISDA\Staff\Photos\PraveenKuma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339" y="514948"/>
            <a:ext cx="1475186"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kmchenry\Files\Documents\ISDA\Staff\Photos\MichaelDietz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23616" y="514948"/>
            <a:ext cx="99402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kmchenry\Files\Documents\ISDA\Staff\Photos\BarbaraMinsk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1454" y="514948"/>
            <a:ext cx="124209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kmchenry\Files\Documents\CV\images\Kenton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563" y="514948"/>
            <a:ext cx="144836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kmchenry\Files\Documents\ISDA\Staff\Photos\ArtSchmid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50372" y="1972273"/>
            <a:ext cx="114453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kmchenry\Files\Documents\ISDA\Staff\Photos\BillSullivan.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7018" y="197227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kmchenry\Files\Documents\ISDA\Staff\Photos\JeromeMcDonough.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3552" y="1972273"/>
            <a:ext cx="119856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kmchenry\Files\Documents\ISDA\Staff\Photos\RuiLiu.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33800" y="4876800"/>
            <a:ext cx="1157416"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opensource.ncsa.illinois.edu/confluence/download/attachments/35324226/JayAlameda.png?version=1&amp;modificationDate=1393603316000&amp;api=v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9797" y="1972273"/>
            <a:ext cx="107533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opensource.ncsa.illinois.edu/confluence/download/thumbnails/35324226/Greg%20Jansen.jpg?version=1&amp;modificationDate=1393600917000&amp;api=v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14800" y="3429000"/>
            <a:ext cx="116237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https://opensource.ncsa.illinois.edu/confluence/download/thumbnails/35324226/ChrisNavarro2.jpg?version=1&amp;modificationDate=1392154184000&amp;api=v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0600" y="34290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MarcusSlavenas.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71600" y="4876800"/>
            <a:ext cx="1029343" cy="1371600"/>
          </a:xfrm>
          <a:prstGeom prst="rect">
            <a:avLst/>
          </a:prstGeom>
        </p:spPr>
      </p:pic>
      <p:pic>
        <p:nvPicPr>
          <p:cNvPr id="17" name="Picture 16" descr="InnaZharnitsky.jp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982630" y="4876342"/>
            <a:ext cx="1284570" cy="1371600"/>
          </a:xfrm>
          <a:prstGeom prst="rect">
            <a:avLst/>
          </a:prstGeom>
        </p:spPr>
      </p:pic>
      <p:pic>
        <p:nvPicPr>
          <p:cNvPr id="18" name="Picture 17" descr="EugeneRoeder.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07194" y="4876342"/>
            <a:ext cx="1371600" cy="1371600"/>
          </a:xfrm>
          <a:prstGeom prst="rect">
            <a:avLst/>
          </a:prstGeom>
        </p:spPr>
      </p:pic>
      <p:pic>
        <p:nvPicPr>
          <p:cNvPr id="19" name="Picture 18" descr="SandeepSatheesan.jp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858000" y="3429000"/>
            <a:ext cx="1371600" cy="1371600"/>
          </a:xfrm>
          <a:prstGeom prst="rect">
            <a:avLst/>
          </a:prstGeom>
        </p:spPr>
      </p:pic>
      <p:pic>
        <p:nvPicPr>
          <p:cNvPr id="2" name="Picture 1" descr="YanZhou.JPG"/>
          <p:cNvPicPr>
            <a:picLocks noChangeAspect="1"/>
          </p:cNvPicPr>
          <p:nvPr/>
        </p:nvPicPr>
        <p:blipFill rotWithShape="1">
          <a:blip r:embed="rId21">
            <a:extLst>
              <a:ext uri="{28A0092B-C50C-407E-A947-70E740481C1C}">
                <a14:useLocalDpi xmlns:a14="http://schemas.microsoft.com/office/drawing/2010/main" val="0"/>
              </a:ext>
            </a:extLst>
          </a:blip>
          <a:srcRect t="13333"/>
          <a:stretch/>
        </p:blipFill>
        <p:spPr>
          <a:xfrm>
            <a:off x="2438400" y="4876800"/>
            <a:ext cx="1186962" cy="1371600"/>
          </a:xfrm>
          <a:prstGeom prst="rect">
            <a:avLst/>
          </a:prstGeom>
        </p:spPr>
      </p:pic>
      <p:pic>
        <p:nvPicPr>
          <p:cNvPr id="22" name="Picture 3" descr="C:\Users\kmchenry\Files\Documents\ISDA\ACCESS12\ISDA\Photos\Rob Kooper.jpg"/>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38400" y="3429000"/>
            <a:ext cx="159046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hannonBradley.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239000" y="1981200"/>
            <a:ext cx="1028700" cy="1371600"/>
          </a:xfrm>
          <a:prstGeom prst="rect">
            <a:avLst/>
          </a:prstGeom>
        </p:spPr>
      </p:pic>
    </p:spTree>
    <p:extLst>
      <p:ext uri="{BB962C8B-B14F-4D97-AF65-F5344CB8AC3E}">
        <p14:creationId xmlns:p14="http://schemas.microsoft.com/office/powerpoint/2010/main" val="23092096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pensource.ncsa.illinois.edu/confluence/download/thumbnails/35324226/JoshMantooth.png?version=1&amp;modificationDate=1393603639000&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660525"/>
            <a:ext cx="116237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opensource.ncsa.illinois.edu/confluence/download/thumbnails/35324226/Ankit%20Rai_ed.jpg?version=1&amp;modificationDate=1392740660000&amp;api=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24200"/>
            <a:ext cx="135802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opensource.ncsa.illinois.edu/confluence/download/thumbnails/35324226/park.jpg?version=1&amp;modificationDate=1394823459000&amp;api=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124200"/>
            <a:ext cx="1385453"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opensource.ncsa.illinois.edu/confluence/download/thumbnails/35324226/Dongkook%20Woo.jpg?version=1&amp;modificationDate=1392678115000&amp;api=v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2350" y="1660525"/>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opensource.ncsa.illinois.edu/confluence/download/thumbnails/35324226/yan_sm.jpg?version=1&amp;modificationDate=1396299774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350" y="1660525"/>
            <a:ext cx="109728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opensource.ncsa.illinois.edu/confluence/download/thumbnails/35324226/TumPhoto_ed.jpg?version=1&amp;modificationDate=1392740728000&amp;api=v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3124200"/>
            <a:ext cx="103127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opensource.ncsa.illinois.edu/confluence/download/thumbnails/35324226/Xiangrong_ed.jpg?version=1&amp;modificationDate=1392740696000&amp;api=v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3124200"/>
            <a:ext cx="1142999"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7239000" y="3124200"/>
            <a:ext cx="1371600" cy="1371600"/>
          </a:xfrm>
          <a:prstGeom prst="rect">
            <a:avLst/>
          </a:prstGeom>
        </p:spPr>
      </p:pic>
      <p:pic>
        <p:nvPicPr>
          <p:cNvPr id="5" name="Picture 4" descr="ji.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2950" y="3133725"/>
            <a:ext cx="1371600" cy="1371600"/>
          </a:xfrm>
          <a:prstGeom prst="rect">
            <a:avLst/>
          </a:prstGeom>
        </p:spPr>
      </p:pic>
      <p:pic>
        <p:nvPicPr>
          <p:cNvPr id="6" name="Picture 5" descr="BetsyCowdery.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22550" y="1660525"/>
            <a:ext cx="1028700" cy="1371600"/>
          </a:xfrm>
          <a:prstGeom prst="rect">
            <a:avLst/>
          </a:prstGeom>
        </p:spPr>
      </p:pic>
      <p:pic>
        <p:nvPicPr>
          <p:cNvPr id="12" name="Picture 11" descr="KunxuanWang.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4600" y="1676400"/>
            <a:ext cx="1365544" cy="1371600"/>
          </a:xfrm>
          <a:prstGeom prst="rect">
            <a:avLst/>
          </a:prstGeom>
        </p:spPr>
      </p:pic>
    </p:spTree>
    <p:extLst>
      <p:ext uri="{BB962C8B-B14F-4D97-AF65-F5344CB8AC3E}">
        <p14:creationId xmlns:p14="http://schemas.microsoft.com/office/powerpoint/2010/main" val="3637084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04904" y="914400"/>
            <a:ext cx="1569660" cy="369332"/>
          </a:xfrm>
          <a:prstGeom prst="rect">
            <a:avLst/>
          </a:prstGeom>
          <a:noFill/>
        </p:spPr>
        <p:txBody>
          <a:bodyPr wrap="none" rtlCol="0">
            <a:spAutoFit/>
          </a:bodyPr>
          <a:lstStyle/>
          <a:p>
            <a:r>
              <a:rPr lang="en-US" b="1" dirty="0" smtClean="0">
                <a:solidFill>
                  <a:srgbClr val="4E5782"/>
                </a:solidFill>
              </a:rPr>
              <a:t>Tabular Data</a:t>
            </a:r>
            <a:endParaRPr lang="en-US" b="1" dirty="0">
              <a:solidFill>
                <a:srgbClr val="4E5782"/>
              </a:solidFill>
            </a:endParaRPr>
          </a:p>
        </p:txBody>
      </p:sp>
      <p:sp>
        <p:nvSpPr>
          <p:cNvPr id="5" name="TextBox 4"/>
          <p:cNvSpPr txBox="1"/>
          <p:nvPr/>
        </p:nvSpPr>
        <p:spPr>
          <a:xfrm>
            <a:off x="3886200" y="609600"/>
            <a:ext cx="1377263" cy="369332"/>
          </a:xfrm>
          <a:prstGeom prst="rect">
            <a:avLst/>
          </a:prstGeom>
          <a:noFill/>
        </p:spPr>
        <p:txBody>
          <a:bodyPr wrap="none" rtlCol="0">
            <a:spAutoFit/>
          </a:bodyPr>
          <a:lstStyle/>
          <a:p>
            <a:r>
              <a:rPr lang="en-US" b="1" dirty="0" smtClean="0">
                <a:solidFill>
                  <a:srgbClr val="4E5782"/>
                </a:solidFill>
              </a:rPr>
              <a:t>Gap Filling</a:t>
            </a:r>
            <a:endParaRPr lang="en-US" b="1" dirty="0">
              <a:solidFill>
                <a:srgbClr val="4E5782"/>
              </a:solidFill>
            </a:endParaRPr>
          </a:p>
        </p:txBody>
      </p:sp>
      <p:sp>
        <p:nvSpPr>
          <p:cNvPr id="6" name="TextBox 5"/>
          <p:cNvSpPr txBox="1"/>
          <p:nvPr/>
        </p:nvSpPr>
        <p:spPr>
          <a:xfrm>
            <a:off x="5715000" y="1524000"/>
            <a:ext cx="2159703" cy="369332"/>
          </a:xfrm>
          <a:prstGeom prst="rect">
            <a:avLst/>
          </a:prstGeom>
          <a:noFill/>
        </p:spPr>
        <p:txBody>
          <a:bodyPr wrap="none" rtlCol="0">
            <a:spAutoFit/>
          </a:bodyPr>
          <a:lstStyle/>
          <a:p>
            <a:r>
              <a:rPr lang="en-US" b="1" dirty="0" smtClean="0">
                <a:solidFill>
                  <a:srgbClr val="4E5782"/>
                </a:solidFill>
              </a:rPr>
              <a:t>Climate Modeling</a:t>
            </a:r>
            <a:endParaRPr lang="en-US" b="1" dirty="0">
              <a:solidFill>
                <a:srgbClr val="4E5782"/>
              </a:solidFill>
            </a:endParaRPr>
          </a:p>
        </p:txBody>
      </p:sp>
      <p:sp>
        <p:nvSpPr>
          <p:cNvPr id="7" name="TextBox 6"/>
          <p:cNvSpPr txBox="1"/>
          <p:nvPr/>
        </p:nvSpPr>
        <p:spPr>
          <a:xfrm>
            <a:off x="2086725" y="1828800"/>
            <a:ext cx="749011" cy="369332"/>
          </a:xfrm>
          <a:prstGeom prst="rect">
            <a:avLst/>
          </a:prstGeom>
          <a:noFill/>
        </p:spPr>
        <p:txBody>
          <a:bodyPr wrap="none" rtlCol="0">
            <a:spAutoFit/>
          </a:bodyPr>
          <a:lstStyle/>
          <a:p>
            <a:r>
              <a:rPr lang="en-US" b="1" dirty="0" err="1" smtClean="0">
                <a:solidFill>
                  <a:srgbClr val="4E5782"/>
                </a:solidFill>
              </a:rPr>
              <a:t>Lidar</a:t>
            </a:r>
            <a:endParaRPr lang="en-US" b="1" dirty="0">
              <a:solidFill>
                <a:srgbClr val="4E5782"/>
              </a:solidFill>
            </a:endParaRPr>
          </a:p>
        </p:txBody>
      </p:sp>
      <p:sp>
        <p:nvSpPr>
          <p:cNvPr id="8" name="TextBox 7"/>
          <p:cNvSpPr txBox="1"/>
          <p:nvPr/>
        </p:nvSpPr>
        <p:spPr>
          <a:xfrm>
            <a:off x="228600" y="2590800"/>
            <a:ext cx="2433591" cy="369332"/>
          </a:xfrm>
          <a:prstGeom prst="rect">
            <a:avLst/>
          </a:prstGeom>
          <a:noFill/>
        </p:spPr>
        <p:txBody>
          <a:bodyPr wrap="none" rtlCol="0">
            <a:spAutoFit/>
          </a:bodyPr>
          <a:lstStyle/>
          <a:p>
            <a:r>
              <a:rPr lang="en-US" b="1" dirty="0" smtClean="0">
                <a:solidFill>
                  <a:srgbClr val="4E5782"/>
                </a:solidFill>
              </a:rPr>
              <a:t>Flood Plain Analysis</a:t>
            </a:r>
            <a:endParaRPr lang="en-US" b="1" dirty="0">
              <a:solidFill>
                <a:srgbClr val="4E5782"/>
              </a:solidFill>
            </a:endParaRPr>
          </a:p>
        </p:txBody>
      </p:sp>
      <p:sp>
        <p:nvSpPr>
          <p:cNvPr id="9" name="TextBox 8"/>
          <p:cNvSpPr txBox="1"/>
          <p:nvPr/>
        </p:nvSpPr>
        <p:spPr>
          <a:xfrm>
            <a:off x="3479960" y="2743200"/>
            <a:ext cx="2839351" cy="369332"/>
          </a:xfrm>
          <a:prstGeom prst="rect">
            <a:avLst/>
          </a:prstGeom>
          <a:noFill/>
        </p:spPr>
        <p:txBody>
          <a:bodyPr wrap="none" rtlCol="0">
            <a:spAutoFit/>
          </a:bodyPr>
          <a:lstStyle/>
          <a:p>
            <a:r>
              <a:rPr lang="en-US" b="1" dirty="0" smtClean="0">
                <a:solidFill>
                  <a:srgbClr val="4E5782"/>
                </a:solidFill>
              </a:rPr>
              <a:t>River Depth Distribution</a:t>
            </a:r>
            <a:endParaRPr lang="en-US" b="1" dirty="0">
              <a:solidFill>
                <a:srgbClr val="4E5782"/>
              </a:solidFill>
            </a:endParaRPr>
          </a:p>
        </p:txBody>
      </p:sp>
      <p:sp>
        <p:nvSpPr>
          <p:cNvPr id="10" name="TextBox 9"/>
          <p:cNvSpPr txBox="1"/>
          <p:nvPr/>
        </p:nvSpPr>
        <p:spPr>
          <a:xfrm>
            <a:off x="1281835" y="3733800"/>
            <a:ext cx="1749197" cy="369332"/>
          </a:xfrm>
          <a:prstGeom prst="rect">
            <a:avLst/>
          </a:prstGeom>
          <a:noFill/>
        </p:spPr>
        <p:txBody>
          <a:bodyPr wrap="none" rtlCol="0">
            <a:spAutoFit/>
          </a:bodyPr>
          <a:lstStyle/>
          <a:p>
            <a:r>
              <a:rPr lang="en-US" b="1" dirty="0" smtClean="0">
                <a:solidFill>
                  <a:srgbClr val="4E5782"/>
                </a:solidFill>
              </a:rPr>
              <a:t>River Maturity</a:t>
            </a:r>
            <a:endParaRPr lang="en-US" b="1" dirty="0">
              <a:solidFill>
                <a:srgbClr val="4E5782"/>
              </a:solidFill>
            </a:endParaRPr>
          </a:p>
        </p:txBody>
      </p:sp>
      <p:sp>
        <p:nvSpPr>
          <p:cNvPr id="11" name="TextBox 10"/>
          <p:cNvSpPr txBox="1"/>
          <p:nvPr/>
        </p:nvSpPr>
        <p:spPr>
          <a:xfrm>
            <a:off x="4961825" y="3505200"/>
            <a:ext cx="3685624" cy="369332"/>
          </a:xfrm>
          <a:prstGeom prst="rect">
            <a:avLst/>
          </a:prstGeom>
          <a:noFill/>
        </p:spPr>
        <p:txBody>
          <a:bodyPr wrap="none" rtlCol="0">
            <a:spAutoFit/>
          </a:bodyPr>
          <a:lstStyle/>
          <a:p>
            <a:r>
              <a:rPr lang="en-US" b="1" dirty="0" smtClean="0">
                <a:solidFill>
                  <a:srgbClr val="4E5782"/>
                </a:solidFill>
              </a:rPr>
              <a:t>Stream Detection and Sinuosity</a:t>
            </a:r>
            <a:endParaRPr lang="en-US" b="1" dirty="0">
              <a:solidFill>
                <a:srgbClr val="4E5782"/>
              </a:solidFill>
            </a:endParaRPr>
          </a:p>
        </p:txBody>
      </p:sp>
      <p:sp>
        <p:nvSpPr>
          <p:cNvPr id="13" name="TextBox 12"/>
          <p:cNvSpPr txBox="1"/>
          <p:nvPr/>
        </p:nvSpPr>
        <p:spPr>
          <a:xfrm>
            <a:off x="5105400" y="4572000"/>
            <a:ext cx="2621932" cy="369332"/>
          </a:xfrm>
          <a:prstGeom prst="rect">
            <a:avLst/>
          </a:prstGeom>
          <a:noFill/>
        </p:spPr>
        <p:txBody>
          <a:bodyPr wrap="none" rtlCol="0">
            <a:spAutoFit/>
          </a:bodyPr>
          <a:lstStyle/>
          <a:p>
            <a:r>
              <a:rPr lang="en-US" b="1" dirty="0" smtClean="0">
                <a:solidFill>
                  <a:srgbClr val="4E5782"/>
                </a:solidFill>
              </a:rPr>
              <a:t>Satellite/Aerial Photos</a:t>
            </a:r>
            <a:endParaRPr lang="en-US" b="1" dirty="0">
              <a:solidFill>
                <a:srgbClr val="4E5782"/>
              </a:solidFill>
            </a:endParaRPr>
          </a:p>
        </p:txBody>
      </p:sp>
      <p:sp>
        <p:nvSpPr>
          <p:cNvPr id="14" name="TextBox 13"/>
          <p:cNvSpPr txBox="1"/>
          <p:nvPr/>
        </p:nvSpPr>
        <p:spPr>
          <a:xfrm>
            <a:off x="228600" y="4724400"/>
            <a:ext cx="2211438" cy="369332"/>
          </a:xfrm>
          <a:prstGeom prst="rect">
            <a:avLst/>
          </a:prstGeom>
          <a:noFill/>
        </p:spPr>
        <p:txBody>
          <a:bodyPr wrap="none" rtlCol="0">
            <a:spAutoFit/>
          </a:bodyPr>
          <a:lstStyle/>
          <a:p>
            <a:r>
              <a:rPr lang="en-US" b="1" dirty="0" smtClean="0">
                <a:solidFill>
                  <a:srgbClr val="4E5782"/>
                </a:solidFill>
              </a:rPr>
              <a:t>Land Cover/Usage</a:t>
            </a:r>
            <a:endParaRPr lang="en-US" b="1" dirty="0">
              <a:solidFill>
                <a:srgbClr val="4E5782"/>
              </a:solidFill>
            </a:endParaRPr>
          </a:p>
        </p:txBody>
      </p:sp>
      <p:sp>
        <p:nvSpPr>
          <p:cNvPr id="15" name="TextBox 14"/>
          <p:cNvSpPr txBox="1"/>
          <p:nvPr/>
        </p:nvSpPr>
        <p:spPr>
          <a:xfrm>
            <a:off x="1295400" y="5334000"/>
            <a:ext cx="5216768" cy="369332"/>
          </a:xfrm>
          <a:prstGeom prst="rect">
            <a:avLst/>
          </a:prstGeom>
          <a:noFill/>
        </p:spPr>
        <p:txBody>
          <a:bodyPr wrap="none" rtlCol="0">
            <a:spAutoFit/>
          </a:bodyPr>
          <a:lstStyle/>
          <a:p>
            <a:r>
              <a:rPr lang="en-US" b="1" dirty="0" smtClean="0">
                <a:solidFill>
                  <a:srgbClr val="4E5782"/>
                </a:solidFill>
              </a:rPr>
              <a:t>Water Detection (e.g. Lakes, Retaining Ponds)</a:t>
            </a:r>
            <a:endParaRPr lang="en-US" b="1" dirty="0">
              <a:solidFill>
                <a:srgbClr val="4E5782"/>
              </a:solidFill>
            </a:endParaRPr>
          </a:p>
        </p:txBody>
      </p:sp>
      <p:sp>
        <p:nvSpPr>
          <p:cNvPr id="16" name="TextBox 15"/>
          <p:cNvSpPr txBox="1"/>
          <p:nvPr/>
        </p:nvSpPr>
        <p:spPr>
          <a:xfrm>
            <a:off x="5596291" y="533400"/>
            <a:ext cx="2416685" cy="369332"/>
          </a:xfrm>
          <a:prstGeom prst="rect">
            <a:avLst/>
          </a:prstGeom>
          <a:noFill/>
        </p:spPr>
        <p:txBody>
          <a:bodyPr wrap="none" rtlCol="0">
            <a:spAutoFit/>
          </a:bodyPr>
          <a:lstStyle/>
          <a:p>
            <a:r>
              <a:rPr lang="en-US" b="1" dirty="0" smtClean="0">
                <a:solidFill>
                  <a:srgbClr val="4E5782"/>
                </a:solidFill>
              </a:rPr>
              <a:t>Green Infrastructure</a:t>
            </a:r>
            <a:endParaRPr lang="en-US" b="1" dirty="0">
              <a:solidFill>
                <a:srgbClr val="4E5782"/>
              </a:solidFill>
            </a:endParaRPr>
          </a:p>
        </p:txBody>
      </p:sp>
      <p:sp>
        <p:nvSpPr>
          <p:cNvPr id="17" name="TextBox 16"/>
          <p:cNvSpPr txBox="1"/>
          <p:nvPr/>
        </p:nvSpPr>
        <p:spPr>
          <a:xfrm>
            <a:off x="3352800" y="1676400"/>
            <a:ext cx="1724300" cy="369332"/>
          </a:xfrm>
          <a:prstGeom prst="rect">
            <a:avLst/>
          </a:prstGeom>
          <a:noFill/>
        </p:spPr>
        <p:txBody>
          <a:bodyPr wrap="none" rtlCol="0">
            <a:spAutoFit/>
          </a:bodyPr>
          <a:lstStyle/>
          <a:p>
            <a:r>
              <a:rPr lang="en-US" b="1" dirty="0" err="1" smtClean="0">
                <a:solidFill>
                  <a:srgbClr val="4E5782"/>
                </a:solidFill>
              </a:rPr>
              <a:t>Hyperspectral</a:t>
            </a:r>
            <a:endParaRPr lang="en-US" b="1" dirty="0">
              <a:solidFill>
                <a:srgbClr val="4E5782"/>
              </a:solidFill>
            </a:endParaRPr>
          </a:p>
        </p:txBody>
      </p:sp>
      <p:sp>
        <p:nvSpPr>
          <p:cNvPr id="18" name="TextBox 17"/>
          <p:cNvSpPr txBox="1"/>
          <p:nvPr/>
        </p:nvSpPr>
        <p:spPr>
          <a:xfrm>
            <a:off x="7223354" y="2362200"/>
            <a:ext cx="838954" cy="369332"/>
          </a:xfrm>
          <a:prstGeom prst="rect">
            <a:avLst/>
          </a:prstGeom>
          <a:noFill/>
        </p:spPr>
        <p:txBody>
          <a:bodyPr wrap="none" rtlCol="0">
            <a:spAutoFit/>
          </a:bodyPr>
          <a:lstStyle/>
          <a:p>
            <a:r>
              <a:rPr lang="en-US" b="1" dirty="0" smtClean="0">
                <a:solidFill>
                  <a:srgbClr val="4E5782"/>
                </a:solidFill>
              </a:rPr>
              <a:t>Radar</a:t>
            </a:r>
            <a:endParaRPr lang="en-US" b="1" dirty="0">
              <a:solidFill>
                <a:srgbClr val="4E5782"/>
              </a:solidFill>
            </a:endParaRPr>
          </a:p>
        </p:txBody>
      </p:sp>
      <p:sp>
        <p:nvSpPr>
          <p:cNvPr id="19" name="TextBox 18"/>
          <p:cNvSpPr txBox="1"/>
          <p:nvPr/>
        </p:nvSpPr>
        <p:spPr>
          <a:xfrm>
            <a:off x="838200" y="228600"/>
            <a:ext cx="966881" cy="369332"/>
          </a:xfrm>
          <a:prstGeom prst="rect">
            <a:avLst/>
          </a:prstGeom>
          <a:noFill/>
        </p:spPr>
        <p:txBody>
          <a:bodyPr wrap="none" rtlCol="0">
            <a:spAutoFit/>
          </a:bodyPr>
          <a:lstStyle/>
          <a:p>
            <a:r>
              <a:rPr lang="en-US" b="1" dirty="0" smtClean="0">
                <a:solidFill>
                  <a:srgbClr val="4E5782"/>
                </a:solidFill>
              </a:rPr>
              <a:t>Photos</a:t>
            </a:r>
            <a:endParaRPr lang="en-US" b="1" dirty="0">
              <a:solidFill>
                <a:srgbClr val="4E5782"/>
              </a:solidFill>
            </a:endParaRPr>
          </a:p>
        </p:txBody>
      </p:sp>
      <p:sp>
        <p:nvSpPr>
          <p:cNvPr id="20" name="TextBox 19"/>
          <p:cNvSpPr txBox="1"/>
          <p:nvPr/>
        </p:nvSpPr>
        <p:spPr>
          <a:xfrm>
            <a:off x="533400" y="6400800"/>
            <a:ext cx="2236798" cy="369332"/>
          </a:xfrm>
          <a:prstGeom prst="rect">
            <a:avLst/>
          </a:prstGeom>
          <a:noFill/>
        </p:spPr>
        <p:txBody>
          <a:bodyPr wrap="none" rtlCol="0">
            <a:spAutoFit/>
          </a:bodyPr>
          <a:lstStyle/>
          <a:p>
            <a:r>
              <a:rPr lang="en-US" b="1" dirty="0" smtClean="0">
                <a:solidFill>
                  <a:srgbClr val="4E5782"/>
                </a:solidFill>
              </a:rPr>
              <a:t>3D Reconstruction</a:t>
            </a:r>
            <a:endParaRPr lang="en-US" b="1" dirty="0">
              <a:solidFill>
                <a:srgbClr val="4E5782"/>
              </a:solidFill>
            </a:endParaRPr>
          </a:p>
        </p:txBody>
      </p:sp>
      <p:sp>
        <p:nvSpPr>
          <p:cNvPr id="21" name="TextBox 20"/>
          <p:cNvSpPr txBox="1"/>
          <p:nvPr/>
        </p:nvSpPr>
        <p:spPr>
          <a:xfrm>
            <a:off x="5867400" y="5943600"/>
            <a:ext cx="1044201" cy="369332"/>
          </a:xfrm>
          <a:prstGeom prst="rect">
            <a:avLst/>
          </a:prstGeom>
          <a:noFill/>
        </p:spPr>
        <p:txBody>
          <a:bodyPr wrap="none" rtlCol="0">
            <a:spAutoFit/>
          </a:bodyPr>
          <a:lstStyle/>
          <a:p>
            <a:r>
              <a:rPr lang="en-US" b="1" dirty="0" smtClean="0">
                <a:solidFill>
                  <a:srgbClr val="4E5782"/>
                </a:solidFill>
              </a:rPr>
              <a:t>3D Data</a:t>
            </a:r>
            <a:endParaRPr lang="en-US" b="1" dirty="0">
              <a:solidFill>
                <a:srgbClr val="4E5782"/>
              </a:solidFill>
            </a:endParaRPr>
          </a:p>
        </p:txBody>
      </p:sp>
      <p:sp>
        <p:nvSpPr>
          <p:cNvPr id="22" name="TextBox 21"/>
          <p:cNvSpPr txBox="1"/>
          <p:nvPr/>
        </p:nvSpPr>
        <p:spPr>
          <a:xfrm>
            <a:off x="2895600" y="4114800"/>
            <a:ext cx="3301580" cy="369332"/>
          </a:xfrm>
          <a:prstGeom prst="rect">
            <a:avLst/>
          </a:prstGeom>
          <a:noFill/>
        </p:spPr>
        <p:txBody>
          <a:bodyPr wrap="none" rtlCol="0">
            <a:spAutoFit/>
          </a:bodyPr>
          <a:lstStyle/>
          <a:p>
            <a:r>
              <a:rPr lang="en-US" b="1" dirty="0" smtClean="0">
                <a:solidFill>
                  <a:srgbClr val="4E5782"/>
                </a:solidFill>
              </a:rPr>
              <a:t>Human Preference Modeling</a:t>
            </a:r>
            <a:endParaRPr lang="en-US" b="1" dirty="0">
              <a:solidFill>
                <a:srgbClr val="4E5782"/>
              </a:solidFill>
            </a:endParaRPr>
          </a:p>
        </p:txBody>
      </p:sp>
      <p:sp>
        <p:nvSpPr>
          <p:cNvPr id="23" name="TextBox 22"/>
          <p:cNvSpPr txBox="1"/>
          <p:nvPr/>
        </p:nvSpPr>
        <p:spPr>
          <a:xfrm>
            <a:off x="533400" y="1676400"/>
            <a:ext cx="825867" cy="369332"/>
          </a:xfrm>
          <a:prstGeom prst="rect">
            <a:avLst/>
          </a:prstGeom>
          <a:noFill/>
        </p:spPr>
        <p:txBody>
          <a:bodyPr wrap="none" rtlCol="0">
            <a:spAutoFit/>
          </a:bodyPr>
          <a:lstStyle/>
          <a:p>
            <a:r>
              <a:rPr lang="en-US" b="1" dirty="0" smtClean="0">
                <a:solidFill>
                  <a:srgbClr val="4E5782"/>
                </a:solidFill>
              </a:rPr>
              <a:t>Video</a:t>
            </a:r>
            <a:endParaRPr lang="en-US" b="1" dirty="0">
              <a:solidFill>
                <a:srgbClr val="4E5782"/>
              </a:solidFill>
            </a:endParaRPr>
          </a:p>
        </p:txBody>
      </p:sp>
      <p:sp>
        <p:nvSpPr>
          <p:cNvPr id="24" name="TextBox 23"/>
          <p:cNvSpPr txBox="1"/>
          <p:nvPr/>
        </p:nvSpPr>
        <p:spPr>
          <a:xfrm>
            <a:off x="4191000" y="3124200"/>
            <a:ext cx="3070860" cy="369332"/>
          </a:xfrm>
          <a:prstGeom prst="rect">
            <a:avLst/>
          </a:prstGeom>
          <a:noFill/>
        </p:spPr>
        <p:txBody>
          <a:bodyPr wrap="none" rtlCol="0">
            <a:spAutoFit/>
          </a:bodyPr>
          <a:lstStyle/>
          <a:p>
            <a:r>
              <a:rPr lang="en-US" b="1" dirty="0" smtClean="0">
                <a:solidFill>
                  <a:srgbClr val="4E5782"/>
                </a:solidFill>
              </a:rPr>
              <a:t>People Detection/Tracking</a:t>
            </a:r>
            <a:endParaRPr lang="en-US" b="1" dirty="0">
              <a:solidFill>
                <a:srgbClr val="4E5782"/>
              </a:solidFill>
            </a:endParaRPr>
          </a:p>
        </p:txBody>
      </p:sp>
      <p:sp>
        <p:nvSpPr>
          <p:cNvPr id="25" name="TextBox 24"/>
          <p:cNvSpPr txBox="1"/>
          <p:nvPr/>
        </p:nvSpPr>
        <p:spPr>
          <a:xfrm>
            <a:off x="152400" y="5791200"/>
            <a:ext cx="3789056" cy="369332"/>
          </a:xfrm>
          <a:prstGeom prst="rect">
            <a:avLst/>
          </a:prstGeom>
          <a:noFill/>
        </p:spPr>
        <p:txBody>
          <a:bodyPr wrap="none" rtlCol="0">
            <a:spAutoFit/>
          </a:bodyPr>
          <a:lstStyle/>
          <a:p>
            <a:r>
              <a:rPr lang="en-US" b="1" dirty="0" smtClean="0">
                <a:solidFill>
                  <a:srgbClr val="4E5782"/>
                </a:solidFill>
              </a:rPr>
              <a:t>Large Dynamic Group Behavior</a:t>
            </a:r>
            <a:endParaRPr lang="en-US" b="1" dirty="0">
              <a:solidFill>
                <a:srgbClr val="4E5782"/>
              </a:solidFill>
            </a:endParaRPr>
          </a:p>
        </p:txBody>
      </p:sp>
      <p:sp>
        <p:nvSpPr>
          <p:cNvPr id="26" name="TextBox 25"/>
          <p:cNvSpPr txBox="1"/>
          <p:nvPr/>
        </p:nvSpPr>
        <p:spPr>
          <a:xfrm>
            <a:off x="6454264" y="3962400"/>
            <a:ext cx="2737461" cy="369332"/>
          </a:xfrm>
          <a:prstGeom prst="rect">
            <a:avLst/>
          </a:prstGeom>
          <a:noFill/>
        </p:spPr>
        <p:txBody>
          <a:bodyPr wrap="none" rtlCol="0">
            <a:spAutoFit/>
          </a:bodyPr>
          <a:lstStyle/>
          <a:p>
            <a:r>
              <a:rPr lang="en-US" b="1" dirty="0" smtClean="0">
                <a:solidFill>
                  <a:srgbClr val="4E5782"/>
                </a:solidFill>
              </a:rPr>
              <a:t>Bee Detection/Tracking</a:t>
            </a:r>
            <a:endParaRPr lang="en-US" b="1" dirty="0">
              <a:solidFill>
                <a:srgbClr val="4E5782"/>
              </a:solidFill>
            </a:endParaRPr>
          </a:p>
        </p:txBody>
      </p:sp>
      <p:sp>
        <p:nvSpPr>
          <p:cNvPr id="27" name="TextBox 26"/>
          <p:cNvSpPr txBox="1"/>
          <p:nvPr/>
        </p:nvSpPr>
        <p:spPr>
          <a:xfrm>
            <a:off x="549990" y="3276600"/>
            <a:ext cx="2506403" cy="369332"/>
          </a:xfrm>
          <a:prstGeom prst="rect">
            <a:avLst/>
          </a:prstGeom>
          <a:noFill/>
        </p:spPr>
        <p:txBody>
          <a:bodyPr wrap="none" rtlCol="0">
            <a:spAutoFit/>
          </a:bodyPr>
          <a:lstStyle/>
          <a:p>
            <a:r>
              <a:rPr lang="en-US" b="1" dirty="0" smtClean="0">
                <a:solidFill>
                  <a:srgbClr val="4E5782"/>
                </a:solidFill>
              </a:rPr>
              <a:t>Bee Colony Behavior</a:t>
            </a:r>
            <a:endParaRPr lang="en-US" b="1" dirty="0">
              <a:solidFill>
                <a:srgbClr val="4E5782"/>
              </a:solidFill>
            </a:endParaRPr>
          </a:p>
        </p:txBody>
      </p:sp>
      <p:sp>
        <p:nvSpPr>
          <p:cNvPr id="28" name="TextBox 27"/>
          <p:cNvSpPr txBox="1"/>
          <p:nvPr/>
        </p:nvSpPr>
        <p:spPr>
          <a:xfrm>
            <a:off x="1905000" y="1371600"/>
            <a:ext cx="2300930" cy="369332"/>
          </a:xfrm>
          <a:prstGeom prst="rect">
            <a:avLst/>
          </a:prstGeom>
          <a:noFill/>
        </p:spPr>
        <p:txBody>
          <a:bodyPr wrap="none" rtlCol="0">
            <a:spAutoFit/>
          </a:bodyPr>
          <a:lstStyle/>
          <a:p>
            <a:r>
              <a:rPr lang="en-US" b="1" dirty="0" smtClean="0">
                <a:solidFill>
                  <a:srgbClr val="4E5782"/>
                </a:solidFill>
              </a:rPr>
              <a:t>Underwater Photos</a:t>
            </a:r>
            <a:endParaRPr lang="en-US" b="1" dirty="0">
              <a:solidFill>
                <a:srgbClr val="4E5782"/>
              </a:solidFill>
            </a:endParaRPr>
          </a:p>
        </p:txBody>
      </p:sp>
      <p:sp>
        <p:nvSpPr>
          <p:cNvPr id="29" name="TextBox 28"/>
          <p:cNvSpPr txBox="1"/>
          <p:nvPr/>
        </p:nvSpPr>
        <p:spPr>
          <a:xfrm>
            <a:off x="3124200" y="2133600"/>
            <a:ext cx="2018589" cy="369332"/>
          </a:xfrm>
          <a:prstGeom prst="rect">
            <a:avLst/>
          </a:prstGeom>
          <a:noFill/>
        </p:spPr>
        <p:txBody>
          <a:bodyPr wrap="none" rtlCol="0">
            <a:spAutoFit/>
          </a:bodyPr>
          <a:lstStyle/>
          <a:p>
            <a:r>
              <a:rPr lang="en-US" b="1" dirty="0" smtClean="0">
                <a:solidFill>
                  <a:srgbClr val="4E5782"/>
                </a:solidFill>
              </a:rPr>
              <a:t>Color Correction</a:t>
            </a:r>
            <a:endParaRPr lang="en-US" b="1" dirty="0">
              <a:solidFill>
                <a:srgbClr val="4E5782"/>
              </a:solidFill>
            </a:endParaRPr>
          </a:p>
        </p:txBody>
      </p:sp>
      <p:sp>
        <p:nvSpPr>
          <p:cNvPr id="30" name="TextBox 29"/>
          <p:cNvSpPr txBox="1"/>
          <p:nvPr/>
        </p:nvSpPr>
        <p:spPr>
          <a:xfrm>
            <a:off x="5880750" y="152400"/>
            <a:ext cx="1903286" cy="369332"/>
          </a:xfrm>
          <a:prstGeom prst="rect">
            <a:avLst/>
          </a:prstGeom>
          <a:noFill/>
        </p:spPr>
        <p:txBody>
          <a:bodyPr wrap="none" rtlCol="0">
            <a:spAutoFit/>
          </a:bodyPr>
          <a:lstStyle/>
          <a:p>
            <a:r>
              <a:rPr lang="en-US" b="1" dirty="0" smtClean="0">
                <a:solidFill>
                  <a:srgbClr val="4E5782"/>
                </a:solidFill>
              </a:rPr>
              <a:t>Image Stitching</a:t>
            </a:r>
            <a:endParaRPr lang="en-US" b="1" dirty="0">
              <a:solidFill>
                <a:srgbClr val="4E5782"/>
              </a:solidFill>
            </a:endParaRPr>
          </a:p>
        </p:txBody>
      </p:sp>
      <p:sp>
        <p:nvSpPr>
          <p:cNvPr id="31" name="TextBox 30"/>
          <p:cNvSpPr txBox="1"/>
          <p:nvPr/>
        </p:nvSpPr>
        <p:spPr>
          <a:xfrm>
            <a:off x="5427457" y="1066800"/>
            <a:ext cx="1133468" cy="369332"/>
          </a:xfrm>
          <a:prstGeom prst="rect">
            <a:avLst/>
          </a:prstGeom>
          <a:noFill/>
        </p:spPr>
        <p:txBody>
          <a:bodyPr wrap="none" rtlCol="0">
            <a:spAutoFit/>
          </a:bodyPr>
          <a:lstStyle/>
          <a:p>
            <a:r>
              <a:rPr lang="en-US" b="1" dirty="0" smtClean="0">
                <a:solidFill>
                  <a:srgbClr val="4E5782"/>
                </a:solidFill>
              </a:rPr>
              <a:t>Mapping</a:t>
            </a:r>
            <a:endParaRPr lang="en-US" b="1" dirty="0">
              <a:solidFill>
                <a:srgbClr val="4E5782"/>
              </a:solidFill>
            </a:endParaRPr>
          </a:p>
        </p:txBody>
      </p:sp>
      <p:sp>
        <p:nvSpPr>
          <p:cNvPr id="33" name="TextBox 32"/>
          <p:cNvSpPr txBox="1"/>
          <p:nvPr/>
        </p:nvSpPr>
        <p:spPr>
          <a:xfrm>
            <a:off x="3657600" y="6324600"/>
            <a:ext cx="1929096" cy="369332"/>
          </a:xfrm>
          <a:prstGeom prst="rect">
            <a:avLst/>
          </a:prstGeom>
          <a:noFill/>
        </p:spPr>
        <p:txBody>
          <a:bodyPr wrap="none" rtlCol="0">
            <a:spAutoFit/>
          </a:bodyPr>
          <a:lstStyle/>
          <a:p>
            <a:r>
              <a:rPr lang="en-US" b="1" dirty="0" smtClean="0">
                <a:solidFill>
                  <a:srgbClr val="4E5782"/>
                </a:solidFill>
              </a:rPr>
              <a:t>Event Detection</a:t>
            </a:r>
            <a:endParaRPr lang="en-US" b="1" dirty="0">
              <a:solidFill>
                <a:srgbClr val="4E5782"/>
              </a:solidFill>
            </a:endParaRPr>
          </a:p>
        </p:txBody>
      </p:sp>
      <p:sp>
        <p:nvSpPr>
          <p:cNvPr id="34" name="TextBox 33"/>
          <p:cNvSpPr txBox="1"/>
          <p:nvPr/>
        </p:nvSpPr>
        <p:spPr>
          <a:xfrm>
            <a:off x="2667000" y="4953000"/>
            <a:ext cx="3249958" cy="369332"/>
          </a:xfrm>
          <a:prstGeom prst="rect">
            <a:avLst/>
          </a:prstGeom>
          <a:noFill/>
        </p:spPr>
        <p:txBody>
          <a:bodyPr wrap="none" rtlCol="0">
            <a:spAutoFit/>
          </a:bodyPr>
          <a:lstStyle/>
          <a:p>
            <a:r>
              <a:rPr lang="en-US" b="1" dirty="0" smtClean="0">
                <a:solidFill>
                  <a:srgbClr val="4E5782"/>
                </a:solidFill>
              </a:rPr>
              <a:t>Species Detection/Counting</a:t>
            </a:r>
            <a:endParaRPr lang="en-US" b="1" dirty="0">
              <a:solidFill>
                <a:srgbClr val="4E5782"/>
              </a:solidFill>
            </a:endParaRPr>
          </a:p>
        </p:txBody>
      </p:sp>
      <p:sp>
        <p:nvSpPr>
          <p:cNvPr id="35" name="TextBox 34"/>
          <p:cNvSpPr txBox="1"/>
          <p:nvPr/>
        </p:nvSpPr>
        <p:spPr>
          <a:xfrm>
            <a:off x="7086600" y="5181600"/>
            <a:ext cx="1723962" cy="369332"/>
          </a:xfrm>
          <a:prstGeom prst="rect">
            <a:avLst/>
          </a:prstGeom>
          <a:noFill/>
        </p:spPr>
        <p:txBody>
          <a:bodyPr wrap="none" rtlCol="0">
            <a:spAutoFit/>
          </a:bodyPr>
          <a:lstStyle/>
          <a:p>
            <a:r>
              <a:rPr lang="en-US" b="1" dirty="0" smtClean="0">
                <a:solidFill>
                  <a:srgbClr val="4E5782"/>
                </a:solidFill>
              </a:rPr>
              <a:t>Reef Changes</a:t>
            </a:r>
            <a:endParaRPr lang="en-US" b="1" dirty="0">
              <a:solidFill>
                <a:srgbClr val="4E5782"/>
              </a:solidFill>
            </a:endParaRPr>
          </a:p>
        </p:txBody>
      </p:sp>
      <p:sp>
        <p:nvSpPr>
          <p:cNvPr id="36" name="TextBox 35"/>
          <p:cNvSpPr txBox="1"/>
          <p:nvPr/>
        </p:nvSpPr>
        <p:spPr>
          <a:xfrm>
            <a:off x="6858000" y="5715000"/>
            <a:ext cx="1608133" cy="369332"/>
          </a:xfrm>
          <a:prstGeom prst="rect">
            <a:avLst/>
          </a:prstGeom>
          <a:noFill/>
        </p:spPr>
        <p:txBody>
          <a:bodyPr wrap="none" rtlCol="0">
            <a:spAutoFit/>
          </a:bodyPr>
          <a:lstStyle/>
          <a:p>
            <a:r>
              <a:rPr lang="en-US" b="1" dirty="0" smtClean="0">
                <a:solidFill>
                  <a:srgbClr val="4E5782"/>
                </a:solidFill>
              </a:rPr>
              <a:t>Food Supply</a:t>
            </a:r>
            <a:endParaRPr lang="en-US" b="1" dirty="0">
              <a:solidFill>
                <a:srgbClr val="4E5782"/>
              </a:solidFill>
            </a:endParaRPr>
          </a:p>
        </p:txBody>
      </p:sp>
      <p:sp>
        <p:nvSpPr>
          <p:cNvPr id="37" name="TextBox 36"/>
          <p:cNvSpPr txBox="1"/>
          <p:nvPr/>
        </p:nvSpPr>
        <p:spPr>
          <a:xfrm>
            <a:off x="2545492" y="152400"/>
            <a:ext cx="2173003" cy="369332"/>
          </a:xfrm>
          <a:prstGeom prst="rect">
            <a:avLst/>
          </a:prstGeom>
          <a:noFill/>
        </p:spPr>
        <p:txBody>
          <a:bodyPr wrap="none" rtlCol="0">
            <a:spAutoFit/>
          </a:bodyPr>
          <a:lstStyle/>
          <a:p>
            <a:r>
              <a:rPr lang="en-US" b="1" dirty="0" smtClean="0">
                <a:solidFill>
                  <a:srgbClr val="4E5782"/>
                </a:solidFill>
              </a:rPr>
              <a:t>Structural Defects</a:t>
            </a:r>
            <a:endParaRPr lang="en-US" b="1" dirty="0">
              <a:solidFill>
                <a:srgbClr val="4E5782"/>
              </a:solidFill>
            </a:endParaRPr>
          </a:p>
        </p:txBody>
      </p:sp>
      <p:sp>
        <p:nvSpPr>
          <p:cNvPr id="38" name="TextBox 37"/>
          <p:cNvSpPr txBox="1"/>
          <p:nvPr/>
        </p:nvSpPr>
        <p:spPr>
          <a:xfrm>
            <a:off x="6705600" y="2743200"/>
            <a:ext cx="2031438" cy="369332"/>
          </a:xfrm>
          <a:prstGeom prst="rect">
            <a:avLst/>
          </a:prstGeom>
          <a:noFill/>
        </p:spPr>
        <p:txBody>
          <a:bodyPr wrap="none" rtlCol="0">
            <a:spAutoFit/>
          </a:bodyPr>
          <a:lstStyle/>
          <a:p>
            <a:r>
              <a:rPr lang="en-US" b="1" dirty="0" smtClean="0">
                <a:solidFill>
                  <a:srgbClr val="4E5782"/>
                </a:solidFill>
              </a:rPr>
              <a:t>Hazard Modeling</a:t>
            </a:r>
            <a:endParaRPr lang="en-US" b="1" dirty="0">
              <a:solidFill>
                <a:srgbClr val="4E5782"/>
              </a:solidFill>
            </a:endParaRPr>
          </a:p>
        </p:txBody>
      </p:sp>
      <p:sp>
        <p:nvSpPr>
          <p:cNvPr id="39" name="TextBox 38"/>
          <p:cNvSpPr txBox="1"/>
          <p:nvPr/>
        </p:nvSpPr>
        <p:spPr>
          <a:xfrm>
            <a:off x="5592654" y="1905000"/>
            <a:ext cx="2327079" cy="369332"/>
          </a:xfrm>
          <a:prstGeom prst="rect">
            <a:avLst/>
          </a:prstGeom>
          <a:noFill/>
        </p:spPr>
        <p:txBody>
          <a:bodyPr wrap="none" rtlCol="0">
            <a:spAutoFit/>
          </a:bodyPr>
          <a:lstStyle/>
          <a:p>
            <a:r>
              <a:rPr lang="en-US" b="1" dirty="0" smtClean="0">
                <a:solidFill>
                  <a:srgbClr val="4E5782"/>
                </a:solidFill>
              </a:rPr>
              <a:t>Microscopy Images</a:t>
            </a:r>
            <a:endParaRPr lang="en-US" b="1" dirty="0">
              <a:solidFill>
                <a:srgbClr val="4E5782"/>
              </a:solidFill>
            </a:endParaRPr>
          </a:p>
        </p:txBody>
      </p:sp>
      <p:sp>
        <p:nvSpPr>
          <p:cNvPr id="40" name="TextBox 39"/>
          <p:cNvSpPr txBox="1"/>
          <p:nvPr/>
        </p:nvSpPr>
        <p:spPr>
          <a:xfrm>
            <a:off x="16536" y="4419600"/>
            <a:ext cx="3558110" cy="369332"/>
          </a:xfrm>
          <a:prstGeom prst="rect">
            <a:avLst/>
          </a:prstGeom>
          <a:noFill/>
        </p:spPr>
        <p:txBody>
          <a:bodyPr wrap="none" rtlCol="0">
            <a:spAutoFit/>
          </a:bodyPr>
          <a:lstStyle/>
          <a:p>
            <a:r>
              <a:rPr lang="en-US" b="1" dirty="0" smtClean="0">
                <a:solidFill>
                  <a:srgbClr val="4E5782"/>
                </a:solidFill>
              </a:rPr>
              <a:t>Pollen Detection/Classification</a:t>
            </a:r>
            <a:endParaRPr lang="en-US" b="1" dirty="0">
              <a:solidFill>
                <a:srgbClr val="4E5782"/>
              </a:solidFill>
            </a:endParaRPr>
          </a:p>
        </p:txBody>
      </p:sp>
      <p:sp>
        <p:nvSpPr>
          <p:cNvPr id="41" name="TextBox 40"/>
          <p:cNvSpPr txBox="1"/>
          <p:nvPr/>
        </p:nvSpPr>
        <p:spPr>
          <a:xfrm>
            <a:off x="3672174" y="3810000"/>
            <a:ext cx="1596035" cy="369332"/>
          </a:xfrm>
          <a:prstGeom prst="rect">
            <a:avLst/>
          </a:prstGeom>
          <a:noFill/>
        </p:spPr>
        <p:txBody>
          <a:bodyPr wrap="none" rtlCol="0">
            <a:spAutoFit/>
          </a:bodyPr>
          <a:lstStyle/>
          <a:p>
            <a:r>
              <a:rPr lang="en-US" b="1" dirty="0" err="1" smtClean="0">
                <a:solidFill>
                  <a:srgbClr val="4E5782"/>
                </a:solidFill>
              </a:rPr>
              <a:t>Paleoclimate</a:t>
            </a:r>
            <a:endParaRPr lang="en-US" b="1" dirty="0">
              <a:solidFill>
                <a:srgbClr val="4E5782"/>
              </a:solidFill>
            </a:endParaRPr>
          </a:p>
        </p:txBody>
      </p:sp>
      <p:sp>
        <p:nvSpPr>
          <p:cNvPr id="42" name="TextBox 41"/>
          <p:cNvSpPr txBox="1"/>
          <p:nvPr/>
        </p:nvSpPr>
        <p:spPr>
          <a:xfrm>
            <a:off x="228600" y="1295400"/>
            <a:ext cx="1236148" cy="369332"/>
          </a:xfrm>
          <a:prstGeom prst="rect">
            <a:avLst/>
          </a:prstGeom>
          <a:noFill/>
        </p:spPr>
        <p:txBody>
          <a:bodyPr wrap="none" rtlCol="0">
            <a:spAutoFit/>
          </a:bodyPr>
          <a:lstStyle/>
          <a:p>
            <a:r>
              <a:rPr lang="en-US" b="1" dirty="0" smtClean="0">
                <a:solidFill>
                  <a:srgbClr val="4E5782"/>
                </a:solidFill>
              </a:rPr>
              <a:t>Evolution</a:t>
            </a:r>
            <a:endParaRPr lang="en-US" b="1" dirty="0">
              <a:solidFill>
                <a:srgbClr val="4E5782"/>
              </a:solidFill>
            </a:endParaRPr>
          </a:p>
        </p:txBody>
      </p:sp>
      <p:sp>
        <p:nvSpPr>
          <p:cNvPr id="43" name="TextBox 42"/>
          <p:cNvSpPr txBox="1"/>
          <p:nvPr/>
        </p:nvSpPr>
        <p:spPr>
          <a:xfrm>
            <a:off x="2743200" y="990600"/>
            <a:ext cx="2129835" cy="369332"/>
          </a:xfrm>
          <a:prstGeom prst="rect">
            <a:avLst/>
          </a:prstGeom>
          <a:noFill/>
        </p:spPr>
        <p:txBody>
          <a:bodyPr wrap="none" rtlCol="0">
            <a:spAutoFit/>
          </a:bodyPr>
          <a:lstStyle/>
          <a:p>
            <a:r>
              <a:rPr lang="en-US" b="1" dirty="0" smtClean="0">
                <a:solidFill>
                  <a:srgbClr val="4E5782"/>
                </a:solidFill>
              </a:rPr>
              <a:t>Root Tip Tracking</a:t>
            </a:r>
            <a:endParaRPr lang="en-US" b="1" dirty="0">
              <a:solidFill>
                <a:srgbClr val="4E5782"/>
              </a:solidFill>
            </a:endParaRPr>
          </a:p>
        </p:txBody>
      </p:sp>
      <p:sp>
        <p:nvSpPr>
          <p:cNvPr id="44" name="TextBox 43"/>
          <p:cNvSpPr txBox="1"/>
          <p:nvPr/>
        </p:nvSpPr>
        <p:spPr>
          <a:xfrm>
            <a:off x="381000" y="4114800"/>
            <a:ext cx="1416148" cy="369332"/>
          </a:xfrm>
          <a:prstGeom prst="rect">
            <a:avLst/>
          </a:prstGeom>
          <a:noFill/>
        </p:spPr>
        <p:txBody>
          <a:bodyPr wrap="none" rtlCol="0">
            <a:spAutoFit/>
          </a:bodyPr>
          <a:lstStyle/>
          <a:p>
            <a:r>
              <a:rPr lang="en-US" b="1" dirty="0" err="1" smtClean="0">
                <a:solidFill>
                  <a:srgbClr val="4E5782"/>
                </a:solidFill>
              </a:rPr>
              <a:t>Phenomics</a:t>
            </a:r>
            <a:endParaRPr lang="en-US" b="1" dirty="0">
              <a:solidFill>
                <a:srgbClr val="4E5782"/>
              </a:solidFill>
            </a:endParaRPr>
          </a:p>
        </p:txBody>
      </p:sp>
      <p:sp>
        <p:nvSpPr>
          <p:cNvPr id="45" name="TextBox 44"/>
          <p:cNvSpPr txBox="1"/>
          <p:nvPr/>
        </p:nvSpPr>
        <p:spPr>
          <a:xfrm>
            <a:off x="-12163" y="533400"/>
            <a:ext cx="2699026" cy="369332"/>
          </a:xfrm>
          <a:prstGeom prst="rect">
            <a:avLst/>
          </a:prstGeom>
          <a:noFill/>
        </p:spPr>
        <p:txBody>
          <a:bodyPr wrap="none" rtlCol="0">
            <a:spAutoFit/>
          </a:bodyPr>
          <a:lstStyle/>
          <a:p>
            <a:r>
              <a:rPr lang="en-US" b="1" dirty="0" smtClean="0">
                <a:solidFill>
                  <a:srgbClr val="4E5782"/>
                </a:solidFill>
              </a:rPr>
              <a:t>Materials Development</a:t>
            </a:r>
            <a:endParaRPr lang="en-US" b="1" dirty="0">
              <a:solidFill>
                <a:srgbClr val="4E5782"/>
              </a:solidFill>
            </a:endParaRPr>
          </a:p>
        </p:txBody>
      </p:sp>
      <p:sp>
        <p:nvSpPr>
          <p:cNvPr id="46" name="TextBox 45"/>
          <p:cNvSpPr txBox="1"/>
          <p:nvPr/>
        </p:nvSpPr>
        <p:spPr>
          <a:xfrm>
            <a:off x="685800" y="2971800"/>
            <a:ext cx="1621508" cy="369332"/>
          </a:xfrm>
          <a:prstGeom prst="rect">
            <a:avLst/>
          </a:prstGeom>
          <a:noFill/>
        </p:spPr>
        <p:txBody>
          <a:bodyPr wrap="none" rtlCol="0">
            <a:spAutoFit/>
          </a:bodyPr>
          <a:lstStyle/>
          <a:p>
            <a:r>
              <a:rPr lang="en-US" b="1" dirty="0" smtClean="0">
                <a:solidFill>
                  <a:srgbClr val="4E5782"/>
                </a:solidFill>
              </a:rPr>
              <a:t>Cell Tracking</a:t>
            </a:r>
            <a:endParaRPr lang="en-US" b="1" dirty="0">
              <a:solidFill>
                <a:srgbClr val="4E5782"/>
              </a:solidFill>
            </a:endParaRPr>
          </a:p>
        </p:txBody>
      </p:sp>
      <p:sp>
        <p:nvSpPr>
          <p:cNvPr id="47" name="TextBox 46"/>
          <p:cNvSpPr txBox="1"/>
          <p:nvPr/>
        </p:nvSpPr>
        <p:spPr>
          <a:xfrm>
            <a:off x="6400800" y="4267200"/>
            <a:ext cx="2476760" cy="369332"/>
          </a:xfrm>
          <a:prstGeom prst="rect">
            <a:avLst/>
          </a:prstGeom>
          <a:noFill/>
        </p:spPr>
        <p:txBody>
          <a:bodyPr wrap="none" rtlCol="0">
            <a:spAutoFit/>
          </a:bodyPr>
          <a:lstStyle/>
          <a:p>
            <a:r>
              <a:rPr lang="en-US" b="1" dirty="0" smtClean="0">
                <a:solidFill>
                  <a:srgbClr val="4E5782"/>
                </a:solidFill>
              </a:rPr>
              <a:t>Tissue Classification</a:t>
            </a:r>
            <a:endParaRPr lang="en-US" b="1" dirty="0">
              <a:solidFill>
                <a:srgbClr val="4E5782"/>
              </a:solidFill>
            </a:endParaRPr>
          </a:p>
        </p:txBody>
      </p:sp>
      <p:sp>
        <p:nvSpPr>
          <p:cNvPr id="48" name="TextBox 47"/>
          <p:cNvSpPr txBox="1"/>
          <p:nvPr/>
        </p:nvSpPr>
        <p:spPr>
          <a:xfrm>
            <a:off x="7315200" y="6172200"/>
            <a:ext cx="1634244" cy="369332"/>
          </a:xfrm>
          <a:prstGeom prst="rect">
            <a:avLst/>
          </a:prstGeom>
          <a:noFill/>
        </p:spPr>
        <p:txBody>
          <a:bodyPr wrap="none" rtlCol="0">
            <a:spAutoFit/>
          </a:bodyPr>
          <a:lstStyle/>
          <a:p>
            <a:r>
              <a:rPr lang="en-US" b="1" dirty="0" smtClean="0">
                <a:solidFill>
                  <a:srgbClr val="4E5782"/>
                </a:solidFill>
              </a:rPr>
              <a:t>Renal Failure</a:t>
            </a:r>
            <a:endParaRPr lang="en-US" b="1" dirty="0">
              <a:solidFill>
                <a:srgbClr val="4E5782"/>
              </a:solidFill>
            </a:endParaRPr>
          </a:p>
        </p:txBody>
      </p:sp>
      <p:sp>
        <p:nvSpPr>
          <p:cNvPr id="49" name="TextBox 48"/>
          <p:cNvSpPr txBox="1"/>
          <p:nvPr/>
        </p:nvSpPr>
        <p:spPr>
          <a:xfrm>
            <a:off x="5867400" y="838200"/>
            <a:ext cx="2787842" cy="369332"/>
          </a:xfrm>
          <a:prstGeom prst="rect">
            <a:avLst/>
          </a:prstGeom>
          <a:noFill/>
        </p:spPr>
        <p:txBody>
          <a:bodyPr wrap="none" rtlCol="0">
            <a:spAutoFit/>
          </a:bodyPr>
          <a:lstStyle/>
          <a:p>
            <a:r>
              <a:rPr lang="en-US" b="1" dirty="0" smtClean="0">
                <a:solidFill>
                  <a:srgbClr val="4E5782"/>
                </a:solidFill>
              </a:rPr>
              <a:t>Loss of Organ Function</a:t>
            </a:r>
            <a:endParaRPr lang="en-US" b="1" dirty="0">
              <a:solidFill>
                <a:srgbClr val="4E5782"/>
              </a:solidFill>
            </a:endParaRPr>
          </a:p>
        </p:txBody>
      </p:sp>
      <p:sp>
        <p:nvSpPr>
          <p:cNvPr id="50" name="TextBox 49"/>
          <p:cNvSpPr txBox="1"/>
          <p:nvPr/>
        </p:nvSpPr>
        <p:spPr>
          <a:xfrm>
            <a:off x="2743200" y="3505200"/>
            <a:ext cx="2018927" cy="369332"/>
          </a:xfrm>
          <a:prstGeom prst="rect">
            <a:avLst/>
          </a:prstGeom>
          <a:noFill/>
        </p:spPr>
        <p:txBody>
          <a:bodyPr wrap="none" rtlCol="0">
            <a:spAutoFit/>
          </a:bodyPr>
          <a:lstStyle/>
          <a:p>
            <a:r>
              <a:rPr lang="en-US" b="1" dirty="0" smtClean="0">
                <a:solidFill>
                  <a:srgbClr val="4E5782"/>
                </a:solidFill>
              </a:rPr>
              <a:t>Feedlot Tracking</a:t>
            </a:r>
            <a:endParaRPr lang="en-US" b="1" dirty="0">
              <a:solidFill>
                <a:srgbClr val="4E5782"/>
              </a:solidFill>
            </a:endParaRPr>
          </a:p>
        </p:txBody>
      </p:sp>
      <p:sp>
        <p:nvSpPr>
          <p:cNvPr id="51" name="TextBox 50"/>
          <p:cNvSpPr txBox="1"/>
          <p:nvPr/>
        </p:nvSpPr>
        <p:spPr>
          <a:xfrm>
            <a:off x="6781800" y="4876800"/>
            <a:ext cx="2173229" cy="369332"/>
          </a:xfrm>
          <a:prstGeom prst="rect">
            <a:avLst/>
          </a:prstGeom>
          <a:noFill/>
        </p:spPr>
        <p:txBody>
          <a:bodyPr wrap="none" rtlCol="0">
            <a:spAutoFit/>
          </a:bodyPr>
          <a:lstStyle/>
          <a:p>
            <a:r>
              <a:rPr lang="en-US" b="1" dirty="0" smtClean="0">
                <a:solidFill>
                  <a:srgbClr val="4E5782"/>
                </a:solidFill>
              </a:rPr>
              <a:t>Disease Detection</a:t>
            </a:r>
            <a:endParaRPr lang="en-US" b="1" dirty="0">
              <a:solidFill>
                <a:srgbClr val="4E5782"/>
              </a:solidFill>
            </a:endParaRPr>
          </a:p>
        </p:txBody>
      </p:sp>
      <p:sp>
        <p:nvSpPr>
          <p:cNvPr id="52" name="TextBox 51"/>
          <p:cNvSpPr txBox="1"/>
          <p:nvPr/>
        </p:nvSpPr>
        <p:spPr>
          <a:xfrm>
            <a:off x="228600" y="2133600"/>
            <a:ext cx="1698264" cy="369332"/>
          </a:xfrm>
          <a:prstGeom prst="rect">
            <a:avLst/>
          </a:prstGeom>
          <a:noFill/>
        </p:spPr>
        <p:txBody>
          <a:bodyPr wrap="none" rtlCol="0">
            <a:spAutoFit/>
          </a:bodyPr>
          <a:lstStyle/>
          <a:p>
            <a:r>
              <a:rPr lang="en-US" b="1" dirty="0" smtClean="0">
                <a:solidFill>
                  <a:srgbClr val="4E5782"/>
                </a:solidFill>
              </a:rPr>
              <a:t>Historic Maps</a:t>
            </a:r>
            <a:endParaRPr lang="en-US" b="1" dirty="0">
              <a:solidFill>
                <a:srgbClr val="4E5782"/>
              </a:solidFill>
            </a:endParaRPr>
          </a:p>
        </p:txBody>
      </p:sp>
      <p:sp>
        <p:nvSpPr>
          <p:cNvPr id="53" name="TextBox 52"/>
          <p:cNvSpPr txBox="1"/>
          <p:nvPr/>
        </p:nvSpPr>
        <p:spPr>
          <a:xfrm>
            <a:off x="3962400" y="5715000"/>
            <a:ext cx="1775471" cy="369332"/>
          </a:xfrm>
          <a:prstGeom prst="rect">
            <a:avLst/>
          </a:prstGeom>
          <a:noFill/>
        </p:spPr>
        <p:txBody>
          <a:bodyPr wrap="none" rtlCol="0">
            <a:spAutoFit/>
          </a:bodyPr>
          <a:lstStyle/>
          <a:p>
            <a:r>
              <a:rPr lang="en-US" b="1" dirty="0" smtClean="0">
                <a:solidFill>
                  <a:srgbClr val="4E5782"/>
                </a:solidFill>
              </a:rPr>
              <a:t>River Meander</a:t>
            </a:r>
            <a:endParaRPr lang="en-US" b="1" dirty="0">
              <a:solidFill>
                <a:srgbClr val="4E5782"/>
              </a:solidFill>
            </a:endParaRPr>
          </a:p>
        </p:txBody>
      </p:sp>
      <p:sp>
        <p:nvSpPr>
          <p:cNvPr id="54" name="TextBox 53"/>
          <p:cNvSpPr txBox="1"/>
          <p:nvPr/>
        </p:nvSpPr>
        <p:spPr>
          <a:xfrm>
            <a:off x="152400" y="5105400"/>
            <a:ext cx="2262609" cy="369332"/>
          </a:xfrm>
          <a:prstGeom prst="rect">
            <a:avLst/>
          </a:prstGeom>
          <a:noFill/>
        </p:spPr>
        <p:txBody>
          <a:bodyPr wrap="none" rtlCol="0">
            <a:spAutoFit/>
          </a:bodyPr>
          <a:lstStyle/>
          <a:p>
            <a:r>
              <a:rPr lang="en-US" b="1" dirty="0" smtClean="0">
                <a:solidFill>
                  <a:srgbClr val="4E5782"/>
                </a:solidFill>
              </a:rPr>
              <a:t>Coastline Changes</a:t>
            </a:r>
            <a:endParaRPr lang="en-US" b="1" dirty="0">
              <a:solidFill>
                <a:srgbClr val="4E5782"/>
              </a:solidFill>
            </a:endParaRPr>
          </a:p>
        </p:txBody>
      </p:sp>
      <p:sp>
        <p:nvSpPr>
          <p:cNvPr id="55" name="TextBox 54"/>
          <p:cNvSpPr txBox="1"/>
          <p:nvPr/>
        </p:nvSpPr>
        <p:spPr>
          <a:xfrm>
            <a:off x="2743200" y="2514600"/>
            <a:ext cx="1441621" cy="369332"/>
          </a:xfrm>
          <a:prstGeom prst="rect">
            <a:avLst/>
          </a:prstGeom>
          <a:noFill/>
        </p:spPr>
        <p:txBody>
          <a:bodyPr wrap="none" rtlCol="0">
            <a:spAutoFit/>
          </a:bodyPr>
          <a:lstStyle/>
          <a:p>
            <a:r>
              <a:rPr lang="en-US" b="1" dirty="0" smtClean="0">
                <a:solidFill>
                  <a:srgbClr val="4E5782"/>
                </a:solidFill>
              </a:rPr>
              <a:t>Documents</a:t>
            </a:r>
            <a:endParaRPr lang="en-US" b="1" dirty="0">
              <a:solidFill>
                <a:srgbClr val="4E5782"/>
              </a:solidFill>
            </a:endParaRPr>
          </a:p>
        </p:txBody>
      </p:sp>
      <p:sp>
        <p:nvSpPr>
          <p:cNvPr id="56" name="TextBox 55"/>
          <p:cNvSpPr txBox="1"/>
          <p:nvPr/>
        </p:nvSpPr>
        <p:spPr>
          <a:xfrm>
            <a:off x="6934200" y="1219200"/>
            <a:ext cx="642160" cy="369332"/>
          </a:xfrm>
          <a:prstGeom prst="rect">
            <a:avLst/>
          </a:prstGeom>
          <a:noFill/>
        </p:spPr>
        <p:txBody>
          <a:bodyPr wrap="none" rtlCol="0">
            <a:spAutoFit/>
          </a:bodyPr>
          <a:lstStyle/>
          <a:p>
            <a:r>
              <a:rPr lang="en-US" b="1" dirty="0" smtClean="0">
                <a:solidFill>
                  <a:srgbClr val="4E5782"/>
                </a:solidFill>
              </a:rPr>
              <a:t>NLP</a:t>
            </a:r>
            <a:endParaRPr lang="en-US" b="1" dirty="0">
              <a:solidFill>
                <a:srgbClr val="4E5782"/>
              </a:solidFill>
            </a:endParaRPr>
          </a:p>
        </p:txBody>
      </p:sp>
      <p:sp>
        <p:nvSpPr>
          <p:cNvPr id="57" name="TextBox 56"/>
          <p:cNvSpPr txBox="1"/>
          <p:nvPr/>
        </p:nvSpPr>
        <p:spPr>
          <a:xfrm>
            <a:off x="6477000" y="5486400"/>
            <a:ext cx="2305551" cy="369332"/>
          </a:xfrm>
          <a:prstGeom prst="rect">
            <a:avLst/>
          </a:prstGeom>
          <a:noFill/>
        </p:spPr>
        <p:txBody>
          <a:bodyPr wrap="none" rtlCol="0">
            <a:spAutoFit/>
          </a:bodyPr>
          <a:lstStyle/>
          <a:p>
            <a:r>
              <a:rPr lang="en-US" b="1" dirty="0" smtClean="0">
                <a:solidFill>
                  <a:srgbClr val="4E5782"/>
                </a:solidFill>
              </a:rPr>
              <a:t>Sentiment Analysis</a:t>
            </a:r>
            <a:endParaRPr lang="en-US" b="1" dirty="0">
              <a:solidFill>
                <a:srgbClr val="4E5782"/>
              </a:solidFill>
            </a:endParaRPr>
          </a:p>
        </p:txBody>
      </p:sp>
      <p:sp>
        <p:nvSpPr>
          <p:cNvPr id="58" name="TextBox 57"/>
          <p:cNvSpPr txBox="1"/>
          <p:nvPr/>
        </p:nvSpPr>
        <p:spPr>
          <a:xfrm>
            <a:off x="2971800" y="4724400"/>
            <a:ext cx="2287806" cy="369332"/>
          </a:xfrm>
          <a:prstGeom prst="rect">
            <a:avLst/>
          </a:prstGeom>
          <a:noFill/>
        </p:spPr>
        <p:txBody>
          <a:bodyPr wrap="none" rtlCol="0">
            <a:spAutoFit/>
          </a:bodyPr>
          <a:lstStyle/>
          <a:p>
            <a:r>
              <a:rPr lang="en-US" b="1" dirty="0" smtClean="0">
                <a:solidFill>
                  <a:srgbClr val="4E5782"/>
                </a:solidFill>
              </a:rPr>
              <a:t>Regions in Conflict</a:t>
            </a:r>
            <a:endParaRPr lang="en-US" b="1" dirty="0">
              <a:solidFill>
                <a:srgbClr val="4E5782"/>
              </a:solidFill>
            </a:endParaRPr>
          </a:p>
        </p:txBody>
      </p:sp>
      <p:sp>
        <p:nvSpPr>
          <p:cNvPr id="59" name="TextBox 58"/>
          <p:cNvSpPr txBox="1"/>
          <p:nvPr/>
        </p:nvSpPr>
        <p:spPr>
          <a:xfrm>
            <a:off x="609600" y="6096000"/>
            <a:ext cx="2839464" cy="369332"/>
          </a:xfrm>
          <a:prstGeom prst="rect">
            <a:avLst/>
          </a:prstGeom>
          <a:noFill/>
        </p:spPr>
        <p:txBody>
          <a:bodyPr wrap="none" rtlCol="0">
            <a:spAutoFit/>
          </a:bodyPr>
          <a:lstStyle/>
          <a:p>
            <a:r>
              <a:rPr lang="en-US" b="1" dirty="0" smtClean="0">
                <a:solidFill>
                  <a:srgbClr val="4E5782"/>
                </a:solidFill>
              </a:rPr>
              <a:t>Handwritten Documents</a:t>
            </a:r>
            <a:endParaRPr lang="en-US" b="1" dirty="0">
              <a:solidFill>
                <a:srgbClr val="4E5782"/>
              </a:solidFill>
            </a:endParaRPr>
          </a:p>
        </p:txBody>
      </p:sp>
      <p:sp>
        <p:nvSpPr>
          <p:cNvPr id="60" name="TextBox 59"/>
          <p:cNvSpPr txBox="1"/>
          <p:nvPr/>
        </p:nvSpPr>
        <p:spPr>
          <a:xfrm>
            <a:off x="3505200" y="6019800"/>
            <a:ext cx="2365514" cy="369332"/>
          </a:xfrm>
          <a:prstGeom prst="rect">
            <a:avLst/>
          </a:prstGeom>
          <a:noFill/>
        </p:spPr>
        <p:txBody>
          <a:bodyPr wrap="none" rtlCol="0">
            <a:spAutoFit/>
          </a:bodyPr>
          <a:lstStyle/>
          <a:p>
            <a:r>
              <a:rPr lang="en-US" b="1" dirty="0" smtClean="0">
                <a:solidFill>
                  <a:srgbClr val="4E5782"/>
                </a:solidFill>
              </a:rPr>
              <a:t>Pre-Digital Datasets</a:t>
            </a:r>
            <a:endParaRPr lang="en-US" b="1" dirty="0">
              <a:solidFill>
                <a:srgbClr val="4E5782"/>
              </a:solidFill>
            </a:endParaRPr>
          </a:p>
        </p:txBody>
      </p:sp>
      <p:sp>
        <p:nvSpPr>
          <p:cNvPr id="61" name="TextBox 60"/>
          <p:cNvSpPr txBox="1"/>
          <p:nvPr/>
        </p:nvSpPr>
        <p:spPr>
          <a:xfrm>
            <a:off x="7696200" y="1219200"/>
            <a:ext cx="1339504" cy="369332"/>
          </a:xfrm>
          <a:prstGeom prst="rect">
            <a:avLst/>
          </a:prstGeom>
          <a:noFill/>
        </p:spPr>
        <p:txBody>
          <a:bodyPr wrap="none" rtlCol="0">
            <a:spAutoFit/>
          </a:bodyPr>
          <a:lstStyle/>
          <a:p>
            <a:r>
              <a:rPr lang="en-US" b="1" dirty="0" smtClean="0">
                <a:solidFill>
                  <a:srgbClr val="4E5782"/>
                </a:solidFill>
              </a:rPr>
              <a:t>Databases</a:t>
            </a:r>
            <a:endParaRPr lang="en-US" b="1" dirty="0">
              <a:solidFill>
                <a:srgbClr val="4E5782"/>
              </a:solidFill>
            </a:endParaRPr>
          </a:p>
        </p:txBody>
      </p:sp>
      <p:sp>
        <p:nvSpPr>
          <p:cNvPr id="62" name="TextBox 61"/>
          <p:cNvSpPr txBox="1"/>
          <p:nvPr/>
        </p:nvSpPr>
        <p:spPr>
          <a:xfrm>
            <a:off x="2743200" y="3048000"/>
            <a:ext cx="1283600" cy="369332"/>
          </a:xfrm>
          <a:prstGeom prst="rect">
            <a:avLst/>
          </a:prstGeom>
          <a:noFill/>
        </p:spPr>
        <p:txBody>
          <a:bodyPr wrap="none" rtlCol="0">
            <a:spAutoFit/>
          </a:bodyPr>
          <a:lstStyle/>
          <a:p>
            <a:r>
              <a:rPr lang="en-US" b="1" dirty="0" smtClean="0">
                <a:solidFill>
                  <a:srgbClr val="4E5782"/>
                </a:solidFill>
              </a:rPr>
              <a:t>Web Sites</a:t>
            </a:r>
            <a:endParaRPr lang="en-US" b="1" dirty="0">
              <a:solidFill>
                <a:srgbClr val="4E5782"/>
              </a:solidFill>
            </a:endParaRPr>
          </a:p>
        </p:txBody>
      </p:sp>
      <p:sp>
        <p:nvSpPr>
          <p:cNvPr id="63" name="TextBox 62"/>
          <p:cNvSpPr txBox="1"/>
          <p:nvPr/>
        </p:nvSpPr>
        <p:spPr>
          <a:xfrm>
            <a:off x="5486400" y="2438400"/>
            <a:ext cx="1557037" cy="369332"/>
          </a:xfrm>
          <a:prstGeom prst="rect">
            <a:avLst/>
          </a:prstGeom>
          <a:noFill/>
        </p:spPr>
        <p:txBody>
          <a:bodyPr wrap="none" rtlCol="0">
            <a:spAutoFit/>
          </a:bodyPr>
          <a:lstStyle/>
          <a:p>
            <a:r>
              <a:rPr lang="en-US" b="1" dirty="0" smtClean="0">
                <a:solidFill>
                  <a:srgbClr val="4E5782"/>
                </a:solidFill>
              </a:rPr>
              <a:t>Publications</a:t>
            </a:r>
            <a:endParaRPr lang="en-US" b="1" dirty="0">
              <a:solidFill>
                <a:srgbClr val="4E5782"/>
              </a:solidFill>
            </a:endParaRPr>
          </a:p>
        </p:txBody>
      </p:sp>
      <p:sp>
        <p:nvSpPr>
          <p:cNvPr id="64" name="TextBox 63"/>
          <p:cNvSpPr txBox="1"/>
          <p:nvPr/>
        </p:nvSpPr>
        <p:spPr>
          <a:xfrm>
            <a:off x="5791200" y="6324600"/>
            <a:ext cx="1492904" cy="369332"/>
          </a:xfrm>
          <a:prstGeom prst="rect">
            <a:avLst/>
          </a:prstGeom>
          <a:noFill/>
        </p:spPr>
        <p:txBody>
          <a:bodyPr wrap="none" rtlCol="0">
            <a:spAutoFit/>
          </a:bodyPr>
          <a:lstStyle/>
          <a:p>
            <a:r>
              <a:rPr lang="en-US" b="1" dirty="0" smtClean="0">
                <a:solidFill>
                  <a:srgbClr val="4E5782"/>
                </a:solidFill>
              </a:rPr>
              <a:t>Simulations</a:t>
            </a:r>
            <a:endParaRPr lang="en-US" b="1" dirty="0">
              <a:solidFill>
                <a:srgbClr val="4E5782"/>
              </a:solidFill>
            </a:endParaRPr>
          </a:p>
        </p:txBody>
      </p:sp>
    </p:spTree>
    <p:extLst>
      <p:ext uri="{BB962C8B-B14F-4D97-AF65-F5344CB8AC3E}">
        <p14:creationId xmlns:p14="http://schemas.microsoft.com/office/powerpoint/2010/main" val="41545048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04904" y="914400"/>
            <a:ext cx="1569660" cy="369332"/>
          </a:xfrm>
          <a:prstGeom prst="rect">
            <a:avLst/>
          </a:prstGeom>
          <a:noFill/>
        </p:spPr>
        <p:txBody>
          <a:bodyPr wrap="none" rtlCol="0">
            <a:spAutoFit/>
          </a:bodyPr>
          <a:lstStyle/>
          <a:p>
            <a:r>
              <a:rPr lang="en-US" b="1" dirty="0" smtClean="0">
                <a:solidFill>
                  <a:srgbClr val="FF0000"/>
                </a:solidFill>
              </a:rPr>
              <a:t>Tabular Data</a:t>
            </a:r>
            <a:endParaRPr lang="en-US" b="1" dirty="0">
              <a:solidFill>
                <a:srgbClr val="FF0000"/>
              </a:solidFill>
            </a:endParaRPr>
          </a:p>
        </p:txBody>
      </p:sp>
      <p:sp>
        <p:nvSpPr>
          <p:cNvPr id="5" name="TextBox 4"/>
          <p:cNvSpPr txBox="1"/>
          <p:nvPr/>
        </p:nvSpPr>
        <p:spPr>
          <a:xfrm>
            <a:off x="3886200" y="609600"/>
            <a:ext cx="1377263" cy="369332"/>
          </a:xfrm>
          <a:prstGeom prst="rect">
            <a:avLst/>
          </a:prstGeom>
          <a:noFill/>
        </p:spPr>
        <p:txBody>
          <a:bodyPr wrap="none" rtlCol="0">
            <a:spAutoFit/>
          </a:bodyPr>
          <a:lstStyle/>
          <a:p>
            <a:r>
              <a:rPr lang="en-US" b="1" dirty="0" smtClean="0">
                <a:solidFill>
                  <a:srgbClr val="4E5782"/>
                </a:solidFill>
              </a:rPr>
              <a:t>Gap Filling</a:t>
            </a:r>
            <a:endParaRPr lang="en-US" b="1" dirty="0">
              <a:solidFill>
                <a:srgbClr val="4E5782"/>
              </a:solidFill>
            </a:endParaRPr>
          </a:p>
        </p:txBody>
      </p:sp>
      <p:sp>
        <p:nvSpPr>
          <p:cNvPr id="6" name="TextBox 5"/>
          <p:cNvSpPr txBox="1"/>
          <p:nvPr/>
        </p:nvSpPr>
        <p:spPr>
          <a:xfrm>
            <a:off x="5715000" y="1524000"/>
            <a:ext cx="2159703" cy="369332"/>
          </a:xfrm>
          <a:prstGeom prst="rect">
            <a:avLst/>
          </a:prstGeom>
          <a:noFill/>
        </p:spPr>
        <p:txBody>
          <a:bodyPr wrap="none" rtlCol="0">
            <a:spAutoFit/>
          </a:bodyPr>
          <a:lstStyle/>
          <a:p>
            <a:r>
              <a:rPr lang="en-US" b="1" dirty="0" smtClean="0">
                <a:solidFill>
                  <a:srgbClr val="4E5782"/>
                </a:solidFill>
              </a:rPr>
              <a:t>Climate Modeling</a:t>
            </a:r>
            <a:endParaRPr lang="en-US" b="1" dirty="0">
              <a:solidFill>
                <a:srgbClr val="4E5782"/>
              </a:solidFill>
            </a:endParaRPr>
          </a:p>
        </p:txBody>
      </p:sp>
      <p:sp>
        <p:nvSpPr>
          <p:cNvPr id="7" name="TextBox 6"/>
          <p:cNvSpPr txBox="1"/>
          <p:nvPr/>
        </p:nvSpPr>
        <p:spPr>
          <a:xfrm>
            <a:off x="2086725" y="1828800"/>
            <a:ext cx="749011" cy="369332"/>
          </a:xfrm>
          <a:prstGeom prst="rect">
            <a:avLst/>
          </a:prstGeom>
          <a:noFill/>
        </p:spPr>
        <p:txBody>
          <a:bodyPr wrap="none" rtlCol="0">
            <a:spAutoFit/>
          </a:bodyPr>
          <a:lstStyle/>
          <a:p>
            <a:r>
              <a:rPr lang="en-US" b="1" dirty="0" err="1" smtClean="0">
                <a:solidFill>
                  <a:srgbClr val="FF0000"/>
                </a:solidFill>
              </a:rPr>
              <a:t>Lidar</a:t>
            </a:r>
            <a:endParaRPr lang="en-US" b="1" dirty="0">
              <a:solidFill>
                <a:srgbClr val="FF0000"/>
              </a:solidFill>
            </a:endParaRPr>
          </a:p>
        </p:txBody>
      </p:sp>
      <p:sp>
        <p:nvSpPr>
          <p:cNvPr id="8" name="TextBox 7"/>
          <p:cNvSpPr txBox="1"/>
          <p:nvPr/>
        </p:nvSpPr>
        <p:spPr>
          <a:xfrm>
            <a:off x="228600" y="2590800"/>
            <a:ext cx="2433591" cy="369332"/>
          </a:xfrm>
          <a:prstGeom prst="rect">
            <a:avLst/>
          </a:prstGeom>
          <a:noFill/>
        </p:spPr>
        <p:txBody>
          <a:bodyPr wrap="none" rtlCol="0">
            <a:spAutoFit/>
          </a:bodyPr>
          <a:lstStyle/>
          <a:p>
            <a:r>
              <a:rPr lang="en-US" b="1" dirty="0" smtClean="0">
                <a:solidFill>
                  <a:srgbClr val="4E5782"/>
                </a:solidFill>
              </a:rPr>
              <a:t>Flood Plain Analysis</a:t>
            </a:r>
            <a:endParaRPr lang="en-US" b="1" dirty="0">
              <a:solidFill>
                <a:srgbClr val="4E5782"/>
              </a:solidFill>
            </a:endParaRPr>
          </a:p>
        </p:txBody>
      </p:sp>
      <p:sp>
        <p:nvSpPr>
          <p:cNvPr id="9" name="TextBox 8"/>
          <p:cNvSpPr txBox="1"/>
          <p:nvPr/>
        </p:nvSpPr>
        <p:spPr>
          <a:xfrm>
            <a:off x="3479960" y="2743200"/>
            <a:ext cx="2839351" cy="369332"/>
          </a:xfrm>
          <a:prstGeom prst="rect">
            <a:avLst/>
          </a:prstGeom>
          <a:noFill/>
        </p:spPr>
        <p:txBody>
          <a:bodyPr wrap="none" rtlCol="0">
            <a:spAutoFit/>
          </a:bodyPr>
          <a:lstStyle/>
          <a:p>
            <a:r>
              <a:rPr lang="en-US" b="1" dirty="0" smtClean="0">
                <a:solidFill>
                  <a:srgbClr val="4E5782"/>
                </a:solidFill>
              </a:rPr>
              <a:t>River Depth Distribution</a:t>
            </a:r>
            <a:endParaRPr lang="en-US" b="1" dirty="0">
              <a:solidFill>
                <a:srgbClr val="4E5782"/>
              </a:solidFill>
            </a:endParaRPr>
          </a:p>
        </p:txBody>
      </p:sp>
      <p:sp>
        <p:nvSpPr>
          <p:cNvPr id="10" name="TextBox 9"/>
          <p:cNvSpPr txBox="1"/>
          <p:nvPr/>
        </p:nvSpPr>
        <p:spPr>
          <a:xfrm>
            <a:off x="1281835" y="3733800"/>
            <a:ext cx="1749197" cy="369332"/>
          </a:xfrm>
          <a:prstGeom prst="rect">
            <a:avLst/>
          </a:prstGeom>
          <a:noFill/>
        </p:spPr>
        <p:txBody>
          <a:bodyPr wrap="none" rtlCol="0">
            <a:spAutoFit/>
          </a:bodyPr>
          <a:lstStyle/>
          <a:p>
            <a:r>
              <a:rPr lang="en-US" b="1" dirty="0" smtClean="0">
                <a:solidFill>
                  <a:srgbClr val="4E5782"/>
                </a:solidFill>
              </a:rPr>
              <a:t>River Maturity</a:t>
            </a:r>
            <a:endParaRPr lang="en-US" b="1" dirty="0">
              <a:solidFill>
                <a:srgbClr val="4E5782"/>
              </a:solidFill>
            </a:endParaRPr>
          </a:p>
        </p:txBody>
      </p:sp>
      <p:sp>
        <p:nvSpPr>
          <p:cNvPr id="11" name="TextBox 10"/>
          <p:cNvSpPr txBox="1"/>
          <p:nvPr/>
        </p:nvSpPr>
        <p:spPr>
          <a:xfrm>
            <a:off x="4961825" y="3505200"/>
            <a:ext cx="3685624" cy="369332"/>
          </a:xfrm>
          <a:prstGeom prst="rect">
            <a:avLst/>
          </a:prstGeom>
          <a:noFill/>
        </p:spPr>
        <p:txBody>
          <a:bodyPr wrap="none" rtlCol="0">
            <a:spAutoFit/>
          </a:bodyPr>
          <a:lstStyle/>
          <a:p>
            <a:r>
              <a:rPr lang="en-US" b="1" dirty="0" smtClean="0">
                <a:solidFill>
                  <a:srgbClr val="4E5782"/>
                </a:solidFill>
              </a:rPr>
              <a:t>Stream Detection and Sinuosity</a:t>
            </a:r>
            <a:endParaRPr lang="en-US" b="1" dirty="0">
              <a:solidFill>
                <a:srgbClr val="4E5782"/>
              </a:solidFill>
            </a:endParaRPr>
          </a:p>
        </p:txBody>
      </p:sp>
      <p:sp>
        <p:nvSpPr>
          <p:cNvPr id="13" name="TextBox 12"/>
          <p:cNvSpPr txBox="1"/>
          <p:nvPr/>
        </p:nvSpPr>
        <p:spPr>
          <a:xfrm>
            <a:off x="5105400" y="4572000"/>
            <a:ext cx="2621932" cy="369332"/>
          </a:xfrm>
          <a:prstGeom prst="rect">
            <a:avLst/>
          </a:prstGeom>
          <a:noFill/>
        </p:spPr>
        <p:txBody>
          <a:bodyPr wrap="none" rtlCol="0">
            <a:spAutoFit/>
          </a:bodyPr>
          <a:lstStyle/>
          <a:p>
            <a:r>
              <a:rPr lang="en-US" b="1" dirty="0" smtClean="0">
                <a:solidFill>
                  <a:srgbClr val="FF0000"/>
                </a:solidFill>
              </a:rPr>
              <a:t>Satellite/Aerial Photos</a:t>
            </a:r>
            <a:endParaRPr lang="en-US" b="1" dirty="0">
              <a:solidFill>
                <a:srgbClr val="FF0000"/>
              </a:solidFill>
            </a:endParaRPr>
          </a:p>
        </p:txBody>
      </p:sp>
      <p:sp>
        <p:nvSpPr>
          <p:cNvPr id="14" name="TextBox 13"/>
          <p:cNvSpPr txBox="1"/>
          <p:nvPr/>
        </p:nvSpPr>
        <p:spPr>
          <a:xfrm>
            <a:off x="228600" y="4724400"/>
            <a:ext cx="2211438" cy="369332"/>
          </a:xfrm>
          <a:prstGeom prst="rect">
            <a:avLst/>
          </a:prstGeom>
          <a:noFill/>
        </p:spPr>
        <p:txBody>
          <a:bodyPr wrap="none" rtlCol="0">
            <a:spAutoFit/>
          </a:bodyPr>
          <a:lstStyle/>
          <a:p>
            <a:r>
              <a:rPr lang="en-US" b="1" dirty="0" smtClean="0">
                <a:solidFill>
                  <a:srgbClr val="4E5782"/>
                </a:solidFill>
              </a:rPr>
              <a:t>Land Cover/Usage</a:t>
            </a:r>
            <a:endParaRPr lang="en-US" b="1" dirty="0">
              <a:solidFill>
                <a:srgbClr val="4E5782"/>
              </a:solidFill>
            </a:endParaRPr>
          </a:p>
        </p:txBody>
      </p:sp>
      <p:sp>
        <p:nvSpPr>
          <p:cNvPr id="15" name="TextBox 14"/>
          <p:cNvSpPr txBox="1"/>
          <p:nvPr/>
        </p:nvSpPr>
        <p:spPr>
          <a:xfrm>
            <a:off x="1295400" y="5334000"/>
            <a:ext cx="5216768" cy="369332"/>
          </a:xfrm>
          <a:prstGeom prst="rect">
            <a:avLst/>
          </a:prstGeom>
          <a:noFill/>
        </p:spPr>
        <p:txBody>
          <a:bodyPr wrap="none" rtlCol="0">
            <a:spAutoFit/>
          </a:bodyPr>
          <a:lstStyle/>
          <a:p>
            <a:r>
              <a:rPr lang="en-US" b="1" dirty="0" smtClean="0">
                <a:solidFill>
                  <a:srgbClr val="4E5782"/>
                </a:solidFill>
              </a:rPr>
              <a:t>Water Detection (e.g. Lakes, Retaining Ponds)</a:t>
            </a:r>
            <a:endParaRPr lang="en-US" b="1" dirty="0">
              <a:solidFill>
                <a:srgbClr val="4E5782"/>
              </a:solidFill>
            </a:endParaRPr>
          </a:p>
        </p:txBody>
      </p:sp>
      <p:sp>
        <p:nvSpPr>
          <p:cNvPr id="16" name="TextBox 15"/>
          <p:cNvSpPr txBox="1"/>
          <p:nvPr/>
        </p:nvSpPr>
        <p:spPr>
          <a:xfrm>
            <a:off x="5596291" y="533400"/>
            <a:ext cx="2416685" cy="369332"/>
          </a:xfrm>
          <a:prstGeom prst="rect">
            <a:avLst/>
          </a:prstGeom>
          <a:noFill/>
        </p:spPr>
        <p:txBody>
          <a:bodyPr wrap="none" rtlCol="0">
            <a:spAutoFit/>
          </a:bodyPr>
          <a:lstStyle/>
          <a:p>
            <a:r>
              <a:rPr lang="en-US" b="1" dirty="0" smtClean="0">
                <a:solidFill>
                  <a:srgbClr val="4E5782"/>
                </a:solidFill>
              </a:rPr>
              <a:t>Green Infrastructure</a:t>
            </a:r>
            <a:endParaRPr lang="en-US" b="1" dirty="0">
              <a:solidFill>
                <a:srgbClr val="4E5782"/>
              </a:solidFill>
            </a:endParaRPr>
          </a:p>
        </p:txBody>
      </p:sp>
      <p:sp>
        <p:nvSpPr>
          <p:cNvPr id="17" name="TextBox 16"/>
          <p:cNvSpPr txBox="1"/>
          <p:nvPr/>
        </p:nvSpPr>
        <p:spPr>
          <a:xfrm>
            <a:off x="3352800" y="1676400"/>
            <a:ext cx="1724300" cy="369332"/>
          </a:xfrm>
          <a:prstGeom prst="rect">
            <a:avLst/>
          </a:prstGeom>
          <a:noFill/>
        </p:spPr>
        <p:txBody>
          <a:bodyPr wrap="none" rtlCol="0">
            <a:spAutoFit/>
          </a:bodyPr>
          <a:lstStyle/>
          <a:p>
            <a:r>
              <a:rPr lang="en-US" b="1" dirty="0" err="1" smtClean="0">
                <a:solidFill>
                  <a:srgbClr val="FF0000"/>
                </a:solidFill>
              </a:rPr>
              <a:t>Hyperspectral</a:t>
            </a:r>
            <a:endParaRPr lang="en-US" b="1" dirty="0">
              <a:solidFill>
                <a:srgbClr val="FF0000"/>
              </a:solidFill>
            </a:endParaRPr>
          </a:p>
        </p:txBody>
      </p:sp>
      <p:sp>
        <p:nvSpPr>
          <p:cNvPr id="18" name="TextBox 17"/>
          <p:cNvSpPr txBox="1"/>
          <p:nvPr/>
        </p:nvSpPr>
        <p:spPr>
          <a:xfrm>
            <a:off x="7223354" y="2362200"/>
            <a:ext cx="838954" cy="369332"/>
          </a:xfrm>
          <a:prstGeom prst="rect">
            <a:avLst/>
          </a:prstGeom>
          <a:noFill/>
        </p:spPr>
        <p:txBody>
          <a:bodyPr wrap="none" rtlCol="0">
            <a:spAutoFit/>
          </a:bodyPr>
          <a:lstStyle/>
          <a:p>
            <a:r>
              <a:rPr lang="en-US" b="1" dirty="0" smtClean="0">
                <a:solidFill>
                  <a:srgbClr val="FF0000"/>
                </a:solidFill>
              </a:rPr>
              <a:t>Radar</a:t>
            </a:r>
            <a:endParaRPr lang="en-US" b="1" dirty="0">
              <a:solidFill>
                <a:srgbClr val="FF0000"/>
              </a:solidFill>
            </a:endParaRPr>
          </a:p>
        </p:txBody>
      </p:sp>
      <p:sp>
        <p:nvSpPr>
          <p:cNvPr id="19" name="TextBox 18"/>
          <p:cNvSpPr txBox="1"/>
          <p:nvPr/>
        </p:nvSpPr>
        <p:spPr>
          <a:xfrm>
            <a:off x="838200" y="228600"/>
            <a:ext cx="966881" cy="369332"/>
          </a:xfrm>
          <a:prstGeom prst="rect">
            <a:avLst/>
          </a:prstGeom>
          <a:noFill/>
        </p:spPr>
        <p:txBody>
          <a:bodyPr wrap="none" rtlCol="0">
            <a:spAutoFit/>
          </a:bodyPr>
          <a:lstStyle/>
          <a:p>
            <a:r>
              <a:rPr lang="en-US" b="1" dirty="0" smtClean="0">
                <a:solidFill>
                  <a:srgbClr val="FF0000"/>
                </a:solidFill>
              </a:rPr>
              <a:t>Photos</a:t>
            </a:r>
            <a:endParaRPr lang="en-US" b="1" dirty="0">
              <a:solidFill>
                <a:srgbClr val="FF0000"/>
              </a:solidFill>
            </a:endParaRPr>
          </a:p>
        </p:txBody>
      </p:sp>
      <p:sp>
        <p:nvSpPr>
          <p:cNvPr id="20" name="TextBox 19"/>
          <p:cNvSpPr txBox="1"/>
          <p:nvPr/>
        </p:nvSpPr>
        <p:spPr>
          <a:xfrm>
            <a:off x="533400" y="6400800"/>
            <a:ext cx="2236798" cy="369332"/>
          </a:xfrm>
          <a:prstGeom prst="rect">
            <a:avLst/>
          </a:prstGeom>
          <a:noFill/>
        </p:spPr>
        <p:txBody>
          <a:bodyPr wrap="none" rtlCol="0">
            <a:spAutoFit/>
          </a:bodyPr>
          <a:lstStyle/>
          <a:p>
            <a:r>
              <a:rPr lang="en-US" b="1" dirty="0" smtClean="0">
                <a:solidFill>
                  <a:srgbClr val="4E5782"/>
                </a:solidFill>
              </a:rPr>
              <a:t>3D Reconstruction</a:t>
            </a:r>
            <a:endParaRPr lang="en-US" b="1" dirty="0">
              <a:solidFill>
                <a:srgbClr val="4E5782"/>
              </a:solidFill>
            </a:endParaRPr>
          </a:p>
        </p:txBody>
      </p:sp>
      <p:sp>
        <p:nvSpPr>
          <p:cNvPr id="21" name="TextBox 20"/>
          <p:cNvSpPr txBox="1"/>
          <p:nvPr/>
        </p:nvSpPr>
        <p:spPr>
          <a:xfrm>
            <a:off x="5867400" y="5943600"/>
            <a:ext cx="1044201" cy="369332"/>
          </a:xfrm>
          <a:prstGeom prst="rect">
            <a:avLst/>
          </a:prstGeom>
          <a:noFill/>
        </p:spPr>
        <p:txBody>
          <a:bodyPr wrap="none" rtlCol="0">
            <a:spAutoFit/>
          </a:bodyPr>
          <a:lstStyle/>
          <a:p>
            <a:r>
              <a:rPr lang="en-US" b="1" dirty="0" smtClean="0">
                <a:solidFill>
                  <a:srgbClr val="FF0000"/>
                </a:solidFill>
              </a:rPr>
              <a:t>3D Data</a:t>
            </a:r>
            <a:endParaRPr lang="en-US" b="1" dirty="0">
              <a:solidFill>
                <a:srgbClr val="FF0000"/>
              </a:solidFill>
            </a:endParaRPr>
          </a:p>
        </p:txBody>
      </p:sp>
      <p:sp>
        <p:nvSpPr>
          <p:cNvPr id="22" name="TextBox 21"/>
          <p:cNvSpPr txBox="1"/>
          <p:nvPr/>
        </p:nvSpPr>
        <p:spPr>
          <a:xfrm>
            <a:off x="2895600" y="4114800"/>
            <a:ext cx="3301580" cy="369332"/>
          </a:xfrm>
          <a:prstGeom prst="rect">
            <a:avLst/>
          </a:prstGeom>
          <a:noFill/>
        </p:spPr>
        <p:txBody>
          <a:bodyPr wrap="none" rtlCol="0">
            <a:spAutoFit/>
          </a:bodyPr>
          <a:lstStyle/>
          <a:p>
            <a:r>
              <a:rPr lang="en-US" b="1" dirty="0" smtClean="0">
                <a:solidFill>
                  <a:srgbClr val="4E5782"/>
                </a:solidFill>
              </a:rPr>
              <a:t>Human Preference Modeling</a:t>
            </a:r>
            <a:endParaRPr lang="en-US" b="1" dirty="0">
              <a:solidFill>
                <a:srgbClr val="4E5782"/>
              </a:solidFill>
            </a:endParaRPr>
          </a:p>
        </p:txBody>
      </p:sp>
      <p:sp>
        <p:nvSpPr>
          <p:cNvPr id="23" name="TextBox 22"/>
          <p:cNvSpPr txBox="1"/>
          <p:nvPr/>
        </p:nvSpPr>
        <p:spPr>
          <a:xfrm>
            <a:off x="533400" y="1676400"/>
            <a:ext cx="825867" cy="369332"/>
          </a:xfrm>
          <a:prstGeom prst="rect">
            <a:avLst/>
          </a:prstGeom>
          <a:noFill/>
        </p:spPr>
        <p:txBody>
          <a:bodyPr wrap="none" rtlCol="0">
            <a:spAutoFit/>
          </a:bodyPr>
          <a:lstStyle/>
          <a:p>
            <a:r>
              <a:rPr lang="en-US" b="1" dirty="0" smtClean="0">
                <a:solidFill>
                  <a:srgbClr val="FF0000"/>
                </a:solidFill>
              </a:rPr>
              <a:t>Video</a:t>
            </a:r>
            <a:endParaRPr lang="en-US" b="1" dirty="0">
              <a:solidFill>
                <a:srgbClr val="FF0000"/>
              </a:solidFill>
            </a:endParaRPr>
          </a:p>
        </p:txBody>
      </p:sp>
      <p:sp>
        <p:nvSpPr>
          <p:cNvPr id="24" name="TextBox 23"/>
          <p:cNvSpPr txBox="1"/>
          <p:nvPr/>
        </p:nvSpPr>
        <p:spPr>
          <a:xfrm>
            <a:off x="4191000" y="3124200"/>
            <a:ext cx="3070860" cy="369332"/>
          </a:xfrm>
          <a:prstGeom prst="rect">
            <a:avLst/>
          </a:prstGeom>
          <a:noFill/>
        </p:spPr>
        <p:txBody>
          <a:bodyPr wrap="none" rtlCol="0">
            <a:spAutoFit/>
          </a:bodyPr>
          <a:lstStyle/>
          <a:p>
            <a:r>
              <a:rPr lang="en-US" b="1" dirty="0" smtClean="0">
                <a:solidFill>
                  <a:srgbClr val="4E5782"/>
                </a:solidFill>
              </a:rPr>
              <a:t>People Detection/Tracking</a:t>
            </a:r>
            <a:endParaRPr lang="en-US" b="1" dirty="0">
              <a:solidFill>
                <a:srgbClr val="4E5782"/>
              </a:solidFill>
            </a:endParaRPr>
          </a:p>
        </p:txBody>
      </p:sp>
      <p:sp>
        <p:nvSpPr>
          <p:cNvPr id="25" name="TextBox 24"/>
          <p:cNvSpPr txBox="1"/>
          <p:nvPr/>
        </p:nvSpPr>
        <p:spPr>
          <a:xfrm>
            <a:off x="152400" y="5791200"/>
            <a:ext cx="3789056" cy="369332"/>
          </a:xfrm>
          <a:prstGeom prst="rect">
            <a:avLst/>
          </a:prstGeom>
          <a:noFill/>
        </p:spPr>
        <p:txBody>
          <a:bodyPr wrap="none" rtlCol="0">
            <a:spAutoFit/>
          </a:bodyPr>
          <a:lstStyle/>
          <a:p>
            <a:r>
              <a:rPr lang="en-US" b="1" dirty="0" smtClean="0">
                <a:solidFill>
                  <a:srgbClr val="4E5782"/>
                </a:solidFill>
              </a:rPr>
              <a:t>Large Dynamic Group Behavior</a:t>
            </a:r>
            <a:endParaRPr lang="en-US" b="1" dirty="0">
              <a:solidFill>
                <a:srgbClr val="4E5782"/>
              </a:solidFill>
            </a:endParaRPr>
          </a:p>
        </p:txBody>
      </p:sp>
      <p:sp>
        <p:nvSpPr>
          <p:cNvPr id="26" name="TextBox 25"/>
          <p:cNvSpPr txBox="1"/>
          <p:nvPr/>
        </p:nvSpPr>
        <p:spPr>
          <a:xfrm>
            <a:off x="6454264" y="3962400"/>
            <a:ext cx="2737461" cy="369332"/>
          </a:xfrm>
          <a:prstGeom prst="rect">
            <a:avLst/>
          </a:prstGeom>
          <a:noFill/>
        </p:spPr>
        <p:txBody>
          <a:bodyPr wrap="none" rtlCol="0">
            <a:spAutoFit/>
          </a:bodyPr>
          <a:lstStyle/>
          <a:p>
            <a:r>
              <a:rPr lang="en-US" b="1" dirty="0" smtClean="0">
                <a:solidFill>
                  <a:srgbClr val="4E5782"/>
                </a:solidFill>
              </a:rPr>
              <a:t>Bee Detection/Tracking</a:t>
            </a:r>
            <a:endParaRPr lang="en-US" b="1" dirty="0">
              <a:solidFill>
                <a:srgbClr val="4E5782"/>
              </a:solidFill>
            </a:endParaRPr>
          </a:p>
        </p:txBody>
      </p:sp>
      <p:sp>
        <p:nvSpPr>
          <p:cNvPr id="27" name="TextBox 26"/>
          <p:cNvSpPr txBox="1"/>
          <p:nvPr/>
        </p:nvSpPr>
        <p:spPr>
          <a:xfrm>
            <a:off x="549990" y="3276600"/>
            <a:ext cx="2506403" cy="369332"/>
          </a:xfrm>
          <a:prstGeom prst="rect">
            <a:avLst/>
          </a:prstGeom>
          <a:noFill/>
        </p:spPr>
        <p:txBody>
          <a:bodyPr wrap="none" rtlCol="0">
            <a:spAutoFit/>
          </a:bodyPr>
          <a:lstStyle/>
          <a:p>
            <a:r>
              <a:rPr lang="en-US" b="1" dirty="0" smtClean="0">
                <a:solidFill>
                  <a:srgbClr val="4E5782"/>
                </a:solidFill>
              </a:rPr>
              <a:t>Bee Colony Behavior</a:t>
            </a:r>
            <a:endParaRPr lang="en-US" b="1" dirty="0">
              <a:solidFill>
                <a:srgbClr val="4E5782"/>
              </a:solidFill>
            </a:endParaRPr>
          </a:p>
        </p:txBody>
      </p:sp>
      <p:sp>
        <p:nvSpPr>
          <p:cNvPr id="28" name="TextBox 27"/>
          <p:cNvSpPr txBox="1"/>
          <p:nvPr/>
        </p:nvSpPr>
        <p:spPr>
          <a:xfrm>
            <a:off x="1905000" y="1371600"/>
            <a:ext cx="2300930" cy="369332"/>
          </a:xfrm>
          <a:prstGeom prst="rect">
            <a:avLst/>
          </a:prstGeom>
          <a:noFill/>
        </p:spPr>
        <p:txBody>
          <a:bodyPr wrap="none" rtlCol="0">
            <a:spAutoFit/>
          </a:bodyPr>
          <a:lstStyle/>
          <a:p>
            <a:r>
              <a:rPr lang="en-US" b="1" dirty="0" smtClean="0">
                <a:solidFill>
                  <a:srgbClr val="FF0000"/>
                </a:solidFill>
              </a:rPr>
              <a:t>Underwater Photos</a:t>
            </a:r>
            <a:endParaRPr lang="en-US" b="1" dirty="0">
              <a:solidFill>
                <a:srgbClr val="FF0000"/>
              </a:solidFill>
            </a:endParaRPr>
          </a:p>
        </p:txBody>
      </p:sp>
      <p:sp>
        <p:nvSpPr>
          <p:cNvPr id="29" name="TextBox 28"/>
          <p:cNvSpPr txBox="1"/>
          <p:nvPr/>
        </p:nvSpPr>
        <p:spPr>
          <a:xfrm>
            <a:off x="3124200" y="2133600"/>
            <a:ext cx="2018589" cy="369332"/>
          </a:xfrm>
          <a:prstGeom prst="rect">
            <a:avLst/>
          </a:prstGeom>
          <a:noFill/>
        </p:spPr>
        <p:txBody>
          <a:bodyPr wrap="none" rtlCol="0">
            <a:spAutoFit/>
          </a:bodyPr>
          <a:lstStyle/>
          <a:p>
            <a:r>
              <a:rPr lang="en-US" b="1" dirty="0" smtClean="0">
                <a:solidFill>
                  <a:srgbClr val="4E5782"/>
                </a:solidFill>
              </a:rPr>
              <a:t>Color Correction</a:t>
            </a:r>
            <a:endParaRPr lang="en-US" b="1" dirty="0">
              <a:solidFill>
                <a:srgbClr val="4E5782"/>
              </a:solidFill>
            </a:endParaRPr>
          </a:p>
        </p:txBody>
      </p:sp>
      <p:sp>
        <p:nvSpPr>
          <p:cNvPr id="30" name="TextBox 29"/>
          <p:cNvSpPr txBox="1"/>
          <p:nvPr/>
        </p:nvSpPr>
        <p:spPr>
          <a:xfrm>
            <a:off x="5880750" y="152400"/>
            <a:ext cx="1903286" cy="369332"/>
          </a:xfrm>
          <a:prstGeom prst="rect">
            <a:avLst/>
          </a:prstGeom>
          <a:noFill/>
        </p:spPr>
        <p:txBody>
          <a:bodyPr wrap="none" rtlCol="0">
            <a:spAutoFit/>
          </a:bodyPr>
          <a:lstStyle/>
          <a:p>
            <a:r>
              <a:rPr lang="en-US" b="1" dirty="0" smtClean="0">
                <a:solidFill>
                  <a:srgbClr val="4E5782"/>
                </a:solidFill>
              </a:rPr>
              <a:t>Image Stitching</a:t>
            </a:r>
            <a:endParaRPr lang="en-US" b="1" dirty="0">
              <a:solidFill>
                <a:srgbClr val="4E5782"/>
              </a:solidFill>
            </a:endParaRPr>
          </a:p>
        </p:txBody>
      </p:sp>
      <p:sp>
        <p:nvSpPr>
          <p:cNvPr id="31" name="TextBox 30"/>
          <p:cNvSpPr txBox="1"/>
          <p:nvPr/>
        </p:nvSpPr>
        <p:spPr>
          <a:xfrm>
            <a:off x="5427457" y="1066800"/>
            <a:ext cx="1133468" cy="369332"/>
          </a:xfrm>
          <a:prstGeom prst="rect">
            <a:avLst/>
          </a:prstGeom>
          <a:noFill/>
        </p:spPr>
        <p:txBody>
          <a:bodyPr wrap="none" rtlCol="0">
            <a:spAutoFit/>
          </a:bodyPr>
          <a:lstStyle/>
          <a:p>
            <a:r>
              <a:rPr lang="en-US" b="1" dirty="0" smtClean="0">
                <a:solidFill>
                  <a:srgbClr val="4E5782"/>
                </a:solidFill>
              </a:rPr>
              <a:t>Mapping</a:t>
            </a:r>
            <a:endParaRPr lang="en-US" b="1" dirty="0">
              <a:solidFill>
                <a:srgbClr val="4E5782"/>
              </a:solidFill>
            </a:endParaRPr>
          </a:p>
        </p:txBody>
      </p:sp>
      <p:sp>
        <p:nvSpPr>
          <p:cNvPr id="33" name="TextBox 32"/>
          <p:cNvSpPr txBox="1"/>
          <p:nvPr/>
        </p:nvSpPr>
        <p:spPr>
          <a:xfrm>
            <a:off x="3657600" y="6324600"/>
            <a:ext cx="1929096" cy="369332"/>
          </a:xfrm>
          <a:prstGeom prst="rect">
            <a:avLst/>
          </a:prstGeom>
          <a:noFill/>
        </p:spPr>
        <p:txBody>
          <a:bodyPr wrap="none" rtlCol="0">
            <a:spAutoFit/>
          </a:bodyPr>
          <a:lstStyle/>
          <a:p>
            <a:r>
              <a:rPr lang="en-US" b="1" dirty="0" smtClean="0">
                <a:solidFill>
                  <a:srgbClr val="4E5782"/>
                </a:solidFill>
              </a:rPr>
              <a:t>Event Detection</a:t>
            </a:r>
            <a:endParaRPr lang="en-US" b="1" dirty="0">
              <a:solidFill>
                <a:srgbClr val="4E5782"/>
              </a:solidFill>
            </a:endParaRPr>
          </a:p>
        </p:txBody>
      </p:sp>
      <p:sp>
        <p:nvSpPr>
          <p:cNvPr id="34" name="TextBox 33"/>
          <p:cNvSpPr txBox="1"/>
          <p:nvPr/>
        </p:nvSpPr>
        <p:spPr>
          <a:xfrm>
            <a:off x="2667000" y="4953000"/>
            <a:ext cx="3249958" cy="369332"/>
          </a:xfrm>
          <a:prstGeom prst="rect">
            <a:avLst/>
          </a:prstGeom>
          <a:noFill/>
        </p:spPr>
        <p:txBody>
          <a:bodyPr wrap="none" rtlCol="0">
            <a:spAutoFit/>
          </a:bodyPr>
          <a:lstStyle/>
          <a:p>
            <a:r>
              <a:rPr lang="en-US" b="1" dirty="0" smtClean="0">
                <a:solidFill>
                  <a:srgbClr val="4E5782"/>
                </a:solidFill>
              </a:rPr>
              <a:t>Species Detection/Counting</a:t>
            </a:r>
            <a:endParaRPr lang="en-US" b="1" dirty="0">
              <a:solidFill>
                <a:srgbClr val="4E5782"/>
              </a:solidFill>
            </a:endParaRPr>
          </a:p>
        </p:txBody>
      </p:sp>
      <p:sp>
        <p:nvSpPr>
          <p:cNvPr id="35" name="TextBox 34"/>
          <p:cNvSpPr txBox="1"/>
          <p:nvPr/>
        </p:nvSpPr>
        <p:spPr>
          <a:xfrm>
            <a:off x="7086600" y="5181600"/>
            <a:ext cx="1723962" cy="369332"/>
          </a:xfrm>
          <a:prstGeom prst="rect">
            <a:avLst/>
          </a:prstGeom>
          <a:noFill/>
        </p:spPr>
        <p:txBody>
          <a:bodyPr wrap="none" rtlCol="0">
            <a:spAutoFit/>
          </a:bodyPr>
          <a:lstStyle/>
          <a:p>
            <a:r>
              <a:rPr lang="en-US" b="1" dirty="0" smtClean="0">
                <a:solidFill>
                  <a:srgbClr val="4E5782"/>
                </a:solidFill>
              </a:rPr>
              <a:t>Reef Changes</a:t>
            </a:r>
            <a:endParaRPr lang="en-US" b="1" dirty="0">
              <a:solidFill>
                <a:srgbClr val="4E5782"/>
              </a:solidFill>
            </a:endParaRPr>
          </a:p>
        </p:txBody>
      </p:sp>
      <p:sp>
        <p:nvSpPr>
          <p:cNvPr id="36" name="TextBox 35"/>
          <p:cNvSpPr txBox="1"/>
          <p:nvPr/>
        </p:nvSpPr>
        <p:spPr>
          <a:xfrm>
            <a:off x="6858000" y="5715000"/>
            <a:ext cx="1608133" cy="369332"/>
          </a:xfrm>
          <a:prstGeom prst="rect">
            <a:avLst/>
          </a:prstGeom>
          <a:noFill/>
        </p:spPr>
        <p:txBody>
          <a:bodyPr wrap="none" rtlCol="0">
            <a:spAutoFit/>
          </a:bodyPr>
          <a:lstStyle/>
          <a:p>
            <a:r>
              <a:rPr lang="en-US" b="1" dirty="0" smtClean="0">
                <a:solidFill>
                  <a:srgbClr val="4E5782"/>
                </a:solidFill>
              </a:rPr>
              <a:t>Food Supply</a:t>
            </a:r>
            <a:endParaRPr lang="en-US" b="1" dirty="0">
              <a:solidFill>
                <a:srgbClr val="4E5782"/>
              </a:solidFill>
            </a:endParaRPr>
          </a:p>
        </p:txBody>
      </p:sp>
      <p:sp>
        <p:nvSpPr>
          <p:cNvPr id="37" name="TextBox 36"/>
          <p:cNvSpPr txBox="1"/>
          <p:nvPr/>
        </p:nvSpPr>
        <p:spPr>
          <a:xfrm>
            <a:off x="2545492" y="152400"/>
            <a:ext cx="2173003" cy="369332"/>
          </a:xfrm>
          <a:prstGeom prst="rect">
            <a:avLst/>
          </a:prstGeom>
          <a:noFill/>
        </p:spPr>
        <p:txBody>
          <a:bodyPr wrap="none" rtlCol="0">
            <a:spAutoFit/>
          </a:bodyPr>
          <a:lstStyle/>
          <a:p>
            <a:r>
              <a:rPr lang="en-US" b="1" dirty="0" smtClean="0">
                <a:solidFill>
                  <a:srgbClr val="4E5782"/>
                </a:solidFill>
              </a:rPr>
              <a:t>Structural Defects</a:t>
            </a:r>
            <a:endParaRPr lang="en-US" b="1" dirty="0">
              <a:solidFill>
                <a:srgbClr val="4E5782"/>
              </a:solidFill>
            </a:endParaRPr>
          </a:p>
        </p:txBody>
      </p:sp>
      <p:sp>
        <p:nvSpPr>
          <p:cNvPr id="38" name="TextBox 37"/>
          <p:cNvSpPr txBox="1"/>
          <p:nvPr/>
        </p:nvSpPr>
        <p:spPr>
          <a:xfrm>
            <a:off x="6705600" y="2743200"/>
            <a:ext cx="2031438" cy="369332"/>
          </a:xfrm>
          <a:prstGeom prst="rect">
            <a:avLst/>
          </a:prstGeom>
          <a:noFill/>
        </p:spPr>
        <p:txBody>
          <a:bodyPr wrap="none" rtlCol="0">
            <a:spAutoFit/>
          </a:bodyPr>
          <a:lstStyle/>
          <a:p>
            <a:r>
              <a:rPr lang="en-US" b="1" dirty="0" smtClean="0">
                <a:solidFill>
                  <a:srgbClr val="4E5782"/>
                </a:solidFill>
              </a:rPr>
              <a:t>Hazard Modeling</a:t>
            </a:r>
            <a:endParaRPr lang="en-US" b="1" dirty="0">
              <a:solidFill>
                <a:srgbClr val="4E5782"/>
              </a:solidFill>
            </a:endParaRPr>
          </a:p>
        </p:txBody>
      </p:sp>
      <p:sp>
        <p:nvSpPr>
          <p:cNvPr id="39" name="TextBox 38"/>
          <p:cNvSpPr txBox="1"/>
          <p:nvPr/>
        </p:nvSpPr>
        <p:spPr>
          <a:xfrm>
            <a:off x="5592654" y="1905000"/>
            <a:ext cx="2327079" cy="369332"/>
          </a:xfrm>
          <a:prstGeom prst="rect">
            <a:avLst/>
          </a:prstGeom>
          <a:noFill/>
        </p:spPr>
        <p:txBody>
          <a:bodyPr wrap="none" rtlCol="0">
            <a:spAutoFit/>
          </a:bodyPr>
          <a:lstStyle/>
          <a:p>
            <a:r>
              <a:rPr lang="en-US" b="1" dirty="0" smtClean="0">
                <a:solidFill>
                  <a:srgbClr val="FF0000"/>
                </a:solidFill>
              </a:rPr>
              <a:t>Microscopy Images</a:t>
            </a:r>
            <a:endParaRPr lang="en-US" b="1" dirty="0">
              <a:solidFill>
                <a:srgbClr val="FF0000"/>
              </a:solidFill>
            </a:endParaRPr>
          </a:p>
        </p:txBody>
      </p:sp>
      <p:sp>
        <p:nvSpPr>
          <p:cNvPr id="40" name="TextBox 39"/>
          <p:cNvSpPr txBox="1"/>
          <p:nvPr/>
        </p:nvSpPr>
        <p:spPr>
          <a:xfrm>
            <a:off x="16536" y="4419600"/>
            <a:ext cx="3558110" cy="369332"/>
          </a:xfrm>
          <a:prstGeom prst="rect">
            <a:avLst/>
          </a:prstGeom>
          <a:noFill/>
        </p:spPr>
        <p:txBody>
          <a:bodyPr wrap="none" rtlCol="0">
            <a:spAutoFit/>
          </a:bodyPr>
          <a:lstStyle/>
          <a:p>
            <a:r>
              <a:rPr lang="en-US" b="1" dirty="0" smtClean="0">
                <a:solidFill>
                  <a:srgbClr val="4E5782"/>
                </a:solidFill>
              </a:rPr>
              <a:t>Pollen Detection/Classification</a:t>
            </a:r>
            <a:endParaRPr lang="en-US" b="1" dirty="0">
              <a:solidFill>
                <a:srgbClr val="4E5782"/>
              </a:solidFill>
            </a:endParaRPr>
          </a:p>
        </p:txBody>
      </p:sp>
      <p:sp>
        <p:nvSpPr>
          <p:cNvPr id="41" name="TextBox 40"/>
          <p:cNvSpPr txBox="1"/>
          <p:nvPr/>
        </p:nvSpPr>
        <p:spPr>
          <a:xfrm>
            <a:off x="3672174" y="3810000"/>
            <a:ext cx="1596035" cy="369332"/>
          </a:xfrm>
          <a:prstGeom prst="rect">
            <a:avLst/>
          </a:prstGeom>
          <a:noFill/>
        </p:spPr>
        <p:txBody>
          <a:bodyPr wrap="none" rtlCol="0">
            <a:spAutoFit/>
          </a:bodyPr>
          <a:lstStyle/>
          <a:p>
            <a:r>
              <a:rPr lang="en-US" b="1" dirty="0" err="1" smtClean="0">
                <a:solidFill>
                  <a:srgbClr val="4E5782"/>
                </a:solidFill>
              </a:rPr>
              <a:t>Paleoclimate</a:t>
            </a:r>
            <a:endParaRPr lang="en-US" b="1" dirty="0">
              <a:solidFill>
                <a:srgbClr val="4E5782"/>
              </a:solidFill>
            </a:endParaRPr>
          </a:p>
        </p:txBody>
      </p:sp>
      <p:sp>
        <p:nvSpPr>
          <p:cNvPr id="42" name="TextBox 41"/>
          <p:cNvSpPr txBox="1"/>
          <p:nvPr/>
        </p:nvSpPr>
        <p:spPr>
          <a:xfrm>
            <a:off x="228600" y="1295400"/>
            <a:ext cx="1236148" cy="369332"/>
          </a:xfrm>
          <a:prstGeom prst="rect">
            <a:avLst/>
          </a:prstGeom>
          <a:noFill/>
        </p:spPr>
        <p:txBody>
          <a:bodyPr wrap="none" rtlCol="0">
            <a:spAutoFit/>
          </a:bodyPr>
          <a:lstStyle/>
          <a:p>
            <a:r>
              <a:rPr lang="en-US" b="1" dirty="0" smtClean="0">
                <a:solidFill>
                  <a:srgbClr val="4E5782"/>
                </a:solidFill>
              </a:rPr>
              <a:t>Evolution</a:t>
            </a:r>
            <a:endParaRPr lang="en-US" b="1" dirty="0">
              <a:solidFill>
                <a:srgbClr val="4E5782"/>
              </a:solidFill>
            </a:endParaRPr>
          </a:p>
        </p:txBody>
      </p:sp>
      <p:sp>
        <p:nvSpPr>
          <p:cNvPr id="43" name="TextBox 42"/>
          <p:cNvSpPr txBox="1"/>
          <p:nvPr/>
        </p:nvSpPr>
        <p:spPr>
          <a:xfrm>
            <a:off x="2743200" y="990600"/>
            <a:ext cx="2129835" cy="369332"/>
          </a:xfrm>
          <a:prstGeom prst="rect">
            <a:avLst/>
          </a:prstGeom>
          <a:noFill/>
        </p:spPr>
        <p:txBody>
          <a:bodyPr wrap="none" rtlCol="0">
            <a:spAutoFit/>
          </a:bodyPr>
          <a:lstStyle/>
          <a:p>
            <a:r>
              <a:rPr lang="en-US" b="1" dirty="0" smtClean="0">
                <a:solidFill>
                  <a:srgbClr val="4E5782"/>
                </a:solidFill>
              </a:rPr>
              <a:t>Root Tip Tracking</a:t>
            </a:r>
            <a:endParaRPr lang="en-US" b="1" dirty="0">
              <a:solidFill>
                <a:srgbClr val="4E5782"/>
              </a:solidFill>
            </a:endParaRPr>
          </a:p>
        </p:txBody>
      </p:sp>
      <p:sp>
        <p:nvSpPr>
          <p:cNvPr id="44" name="TextBox 43"/>
          <p:cNvSpPr txBox="1"/>
          <p:nvPr/>
        </p:nvSpPr>
        <p:spPr>
          <a:xfrm>
            <a:off x="381000" y="4114800"/>
            <a:ext cx="1416148" cy="369332"/>
          </a:xfrm>
          <a:prstGeom prst="rect">
            <a:avLst/>
          </a:prstGeom>
          <a:noFill/>
        </p:spPr>
        <p:txBody>
          <a:bodyPr wrap="none" rtlCol="0">
            <a:spAutoFit/>
          </a:bodyPr>
          <a:lstStyle/>
          <a:p>
            <a:r>
              <a:rPr lang="en-US" b="1" dirty="0" err="1" smtClean="0">
                <a:solidFill>
                  <a:srgbClr val="4E5782"/>
                </a:solidFill>
              </a:rPr>
              <a:t>Phenomics</a:t>
            </a:r>
            <a:endParaRPr lang="en-US" b="1" dirty="0">
              <a:solidFill>
                <a:srgbClr val="4E5782"/>
              </a:solidFill>
            </a:endParaRPr>
          </a:p>
        </p:txBody>
      </p:sp>
      <p:sp>
        <p:nvSpPr>
          <p:cNvPr id="45" name="TextBox 44"/>
          <p:cNvSpPr txBox="1"/>
          <p:nvPr/>
        </p:nvSpPr>
        <p:spPr>
          <a:xfrm>
            <a:off x="-12163" y="533400"/>
            <a:ext cx="2699026" cy="369332"/>
          </a:xfrm>
          <a:prstGeom prst="rect">
            <a:avLst/>
          </a:prstGeom>
          <a:noFill/>
        </p:spPr>
        <p:txBody>
          <a:bodyPr wrap="none" rtlCol="0">
            <a:spAutoFit/>
          </a:bodyPr>
          <a:lstStyle/>
          <a:p>
            <a:r>
              <a:rPr lang="en-US" b="1" dirty="0" smtClean="0">
                <a:solidFill>
                  <a:srgbClr val="4E5782"/>
                </a:solidFill>
              </a:rPr>
              <a:t>Materials Development</a:t>
            </a:r>
            <a:endParaRPr lang="en-US" b="1" dirty="0">
              <a:solidFill>
                <a:srgbClr val="4E5782"/>
              </a:solidFill>
            </a:endParaRPr>
          </a:p>
        </p:txBody>
      </p:sp>
      <p:sp>
        <p:nvSpPr>
          <p:cNvPr id="46" name="TextBox 45"/>
          <p:cNvSpPr txBox="1"/>
          <p:nvPr/>
        </p:nvSpPr>
        <p:spPr>
          <a:xfrm>
            <a:off x="685800" y="2971800"/>
            <a:ext cx="1621508" cy="369332"/>
          </a:xfrm>
          <a:prstGeom prst="rect">
            <a:avLst/>
          </a:prstGeom>
          <a:noFill/>
        </p:spPr>
        <p:txBody>
          <a:bodyPr wrap="none" rtlCol="0">
            <a:spAutoFit/>
          </a:bodyPr>
          <a:lstStyle/>
          <a:p>
            <a:r>
              <a:rPr lang="en-US" b="1" dirty="0" smtClean="0">
                <a:solidFill>
                  <a:srgbClr val="4E5782"/>
                </a:solidFill>
              </a:rPr>
              <a:t>Cell Tracking</a:t>
            </a:r>
            <a:endParaRPr lang="en-US" b="1" dirty="0">
              <a:solidFill>
                <a:srgbClr val="4E5782"/>
              </a:solidFill>
            </a:endParaRPr>
          </a:p>
        </p:txBody>
      </p:sp>
      <p:sp>
        <p:nvSpPr>
          <p:cNvPr id="47" name="TextBox 46"/>
          <p:cNvSpPr txBox="1"/>
          <p:nvPr/>
        </p:nvSpPr>
        <p:spPr>
          <a:xfrm>
            <a:off x="6400800" y="4267200"/>
            <a:ext cx="2476760" cy="369332"/>
          </a:xfrm>
          <a:prstGeom prst="rect">
            <a:avLst/>
          </a:prstGeom>
          <a:noFill/>
        </p:spPr>
        <p:txBody>
          <a:bodyPr wrap="none" rtlCol="0">
            <a:spAutoFit/>
          </a:bodyPr>
          <a:lstStyle/>
          <a:p>
            <a:r>
              <a:rPr lang="en-US" b="1" dirty="0" smtClean="0">
                <a:solidFill>
                  <a:srgbClr val="4E5782"/>
                </a:solidFill>
              </a:rPr>
              <a:t>Tissue Classification</a:t>
            </a:r>
            <a:endParaRPr lang="en-US" b="1" dirty="0">
              <a:solidFill>
                <a:srgbClr val="4E5782"/>
              </a:solidFill>
            </a:endParaRPr>
          </a:p>
        </p:txBody>
      </p:sp>
      <p:sp>
        <p:nvSpPr>
          <p:cNvPr id="48" name="TextBox 47"/>
          <p:cNvSpPr txBox="1"/>
          <p:nvPr/>
        </p:nvSpPr>
        <p:spPr>
          <a:xfrm>
            <a:off x="7315200" y="6172200"/>
            <a:ext cx="1634244" cy="369332"/>
          </a:xfrm>
          <a:prstGeom prst="rect">
            <a:avLst/>
          </a:prstGeom>
          <a:noFill/>
        </p:spPr>
        <p:txBody>
          <a:bodyPr wrap="none" rtlCol="0">
            <a:spAutoFit/>
          </a:bodyPr>
          <a:lstStyle/>
          <a:p>
            <a:r>
              <a:rPr lang="en-US" b="1" dirty="0" smtClean="0">
                <a:solidFill>
                  <a:srgbClr val="4E5782"/>
                </a:solidFill>
              </a:rPr>
              <a:t>Renal Failure</a:t>
            </a:r>
            <a:endParaRPr lang="en-US" b="1" dirty="0">
              <a:solidFill>
                <a:srgbClr val="4E5782"/>
              </a:solidFill>
            </a:endParaRPr>
          </a:p>
        </p:txBody>
      </p:sp>
      <p:sp>
        <p:nvSpPr>
          <p:cNvPr id="49" name="TextBox 48"/>
          <p:cNvSpPr txBox="1"/>
          <p:nvPr/>
        </p:nvSpPr>
        <p:spPr>
          <a:xfrm>
            <a:off x="5867400" y="838200"/>
            <a:ext cx="2787842" cy="369332"/>
          </a:xfrm>
          <a:prstGeom prst="rect">
            <a:avLst/>
          </a:prstGeom>
          <a:noFill/>
        </p:spPr>
        <p:txBody>
          <a:bodyPr wrap="none" rtlCol="0">
            <a:spAutoFit/>
          </a:bodyPr>
          <a:lstStyle/>
          <a:p>
            <a:r>
              <a:rPr lang="en-US" b="1" dirty="0" smtClean="0">
                <a:solidFill>
                  <a:srgbClr val="4E5782"/>
                </a:solidFill>
              </a:rPr>
              <a:t>Loss of Organ Function</a:t>
            </a:r>
            <a:endParaRPr lang="en-US" b="1" dirty="0">
              <a:solidFill>
                <a:srgbClr val="4E5782"/>
              </a:solidFill>
            </a:endParaRPr>
          </a:p>
        </p:txBody>
      </p:sp>
      <p:sp>
        <p:nvSpPr>
          <p:cNvPr id="50" name="TextBox 49"/>
          <p:cNvSpPr txBox="1"/>
          <p:nvPr/>
        </p:nvSpPr>
        <p:spPr>
          <a:xfrm>
            <a:off x="2743200" y="3505200"/>
            <a:ext cx="2018927" cy="369332"/>
          </a:xfrm>
          <a:prstGeom prst="rect">
            <a:avLst/>
          </a:prstGeom>
          <a:noFill/>
        </p:spPr>
        <p:txBody>
          <a:bodyPr wrap="none" rtlCol="0">
            <a:spAutoFit/>
          </a:bodyPr>
          <a:lstStyle/>
          <a:p>
            <a:r>
              <a:rPr lang="en-US" b="1" dirty="0" smtClean="0">
                <a:solidFill>
                  <a:srgbClr val="4E5782"/>
                </a:solidFill>
              </a:rPr>
              <a:t>Feedlot Tracking</a:t>
            </a:r>
            <a:endParaRPr lang="en-US" b="1" dirty="0">
              <a:solidFill>
                <a:srgbClr val="4E5782"/>
              </a:solidFill>
            </a:endParaRPr>
          </a:p>
        </p:txBody>
      </p:sp>
      <p:sp>
        <p:nvSpPr>
          <p:cNvPr id="51" name="TextBox 50"/>
          <p:cNvSpPr txBox="1"/>
          <p:nvPr/>
        </p:nvSpPr>
        <p:spPr>
          <a:xfrm>
            <a:off x="6781800" y="4876800"/>
            <a:ext cx="2173229" cy="369332"/>
          </a:xfrm>
          <a:prstGeom prst="rect">
            <a:avLst/>
          </a:prstGeom>
          <a:noFill/>
        </p:spPr>
        <p:txBody>
          <a:bodyPr wrap="none" rtlCol="0">
            <a:spAutoFit/>
          </a:bodyPr>
          <a:lstStyle/>
          <a:p>
            <a:r>
              <a:rPr lang="en-US" b="1" dirty="0" smtClean="0">
                <a:solidFill>
                  <a:srgbClr val="4E5782"/>
                </a:solidFill>
              </a:rPr>
              <a:t>Disease Detection</a:t>
            </a:r>
            <a:endParaRPr lang="en-US" b="1" dirty="0">
              <a:solidFill>
                <a:srgbClr val="4E5782"/>
              </a:solidFill>
            </a:endParaRPr>
          </a:p>
        </p:txBody>
      </p:sp>
      <p:sp>
        <p:nvSpPr>
          <p:cNvPr id="52" name="TextBox 51"/>
          <p:cNvSpPr txBox="1"/>
          <p:nvPr/>
        </p:nvSpPr>
        <p:spPr>
          <a:xfrm>
            <a:off x="228600" y="2133600"/>
            <a:ext cx="1698264" cy="369332"/>
          </a:xfrm>
          <a:prstGeom prst="rect">
            <a:avLst/>
          </a:prstGeom>
          <a:noFill/>
        </p:spPr>
        <p:txBody>
          <a:bodyPr wrap="none" rtlCol="0">
            <a:spAutoFit/>
          </a:bodyPr>
          <a:lstStyle/>
          <a:p>
            <a:r>
              <a:rPr lang="en-US" b="1" dirty="0" smtClean="0">
                <a:solidFill>
                  <a:srgbClr val="FF0000"/>
                </a:solidFill>
              </a:rPr>
              <a:t>Historic Maps</a:t>
            </a:r>
            <a:endParaRPr lang="en-US" b="1" dirty="0">
              <a:solidFill>
                <a:srgbClr val="FF0000"/>
              </a:solidFill>
            </a:endParaRPr>
          </a:p>
        </p:txBody>
      </p:sp>
      <p:sp>
        <p:nvSpPr>
          <p:cNvPr id="53" name="TextBox 52"/>
          <p:cNvSpPr txBox="1"/>
          <p:nvPr/>
        </p:nvSpPr>
        <p:spPr>
          <a:xfrm>
            <a:off x="3962400" y="5715000"/>
            <a:ext cx="1775471" cy="369332"/>
          </a:xfrm>
          <a:prstGeom prst="rect">
            <a:avLst/>
          </a:prstGeom>
          <a:noFill/>
        </p:spPr>
        <p:txBody>
          <a:bodyPr wrap="none" rtlCol="0">
            <a:spAutoFit/>
          </a:bodyPr>
          <a:lstStyle/>
          <a:p>
            <a:r>
              <a:rPr lang="en-US" b="1" dirty="0" smtClean="0">
                <a:solidFill>
                  <a:srgbClr val="4E5782"/>
                </a:solidFill>
              </a:rPr>
              <a:t>River Meander</a:t>
            </a:r>
            <a:endParaRPr lang="en-US" b="1" dirty="0">
              <a:solidFill>
                <a:srgbClr val="4E5782"/>
              </a:solidFill>
            </a:endParaRPr>
          </a:p>
        </p:txBody>
      </p:sp>
      <p:sp>
        <p:nvSpPr>
          <p:cNvPr id="54" name="TextBox 53"/>
          <p:cNvSpPr txBox="1"/>
          <p:nvPr/>
        </p:nvSpPr>
        <p:spPr>
          <a:xfrm>
            <a:off x="152400" y="5105400"/>
            <a:ext cx="2262609" cy="369332"/>
          </a:xfrm>
          <a:prstGeom prst="rect">
            <a:avLst/>
          </a:prstGeom>
          <a:noFill/>
        </p:spPr>
        <p:txBody>
          <a:bodyPr wrap="none" rtlCol="0">
            <a:spAutoFit/>
          </a:bodyPr>
          <a:lstStyle/>
          <a:p>
            <a:r>
              <a:rPr lang="en-US" b="1" dirty="0" smtClean="0">
                <a:solidFill>
                  <a:srgbClr val="4E5782"/>
                </a:solidFill>
              </a:rPr>
              <a:t>Coastline Changes</a:t>
            </a:r>
            <a:endParaRPr lang="en-US" b="1" dirty="0">
              <a:solidFill>
                <a:srgbClr val="4E5782"/>
              </a:solidFill>
            </a:endParaRPr>
          </a:p>
        </p:txBody>
      </p:sp>
      <p:sp>
        <p:nvSpPr>
          <p:cNvPr id="55" name="TextBox 54"/>
          <p:cNvSpPr txBox="1"/>
          <p:nvPr/>
        </p:nvSpPr>
        <p:spPr>
          <a:xfrm>
            <a:off x="2743200" y="2514600"/>
            <a:ext cx="1441621" cy="369332"/>
          </a:xfrm>
          <a:prstGeom prst="rect">
            <a:avLst/>
          </a:prstGeom>
          <a:noFill/>
        </p:spPr>
        <p:txBody>
          <a:bodyPr wrap="none" rtlCol="0">
            <a:spAutoFit/>
          </a:bodyPr>
          <a:lstStyle/>
          <a:p>
            <a:r>
              <a:rPr lang="en-US" b="1" dirty="0" smtClean="0">
                <a:solidFill>
                  <a:srgbClr val="FF0000"/>
                </a:solidFill>
              </a:rPr>
              <a:t>Documents</a:t>
            </a:r>
            <a:endParaRPr lang="en-US" b="1" dirty="0">
              <a:solidFill>
                <a:srgbClr val="FF0000"/>
              </a:solidFill>
            </a:endParaRPr>
          </a:p>
        </p:txBody>
      </p:sp>
      <p:sp>
        <p:nvSpPr>
          <p:cNvPr id="56" name="TextBox 55"/>
          <p:cNvSpPr txBox="1"/>
          <p:nvPr/>
        </p:nvSpPr>
        <p:spPr>
          <a:xfrm>
            <a:off x="6934200" y="1219200"/>
            <a:ext cx="642160" cy="369332"/>
          </a:xfrm>
          <a:prstGeom prst="rect">
            <a:avLst/>
          </a:prstGeom>
          <a:noFill/>
        </p:spPr>
        <p:txBody>
          <a:bodyPr wrap="none" rtlCol="0">
            <a:spAutoFit/>
          </a:bodyPr>
          <a:lstStyle/>
          <a:p>
            <a:r>
              <a:rPr lang="en-US" b="1" dirty="0" smtClean="0">
                <a:solidFill>
                  <a:srgbClr val="4E5782"/>
                </a:solidFill>
              </a:rPr>
              <a:t>NLP</a:t>
            </a:r>
            <a:endParaRPr lang="en-US" b="1" dirty="0">
              <a:solidFill>
                <a:srgbClr val="4E5782"/>
              </a:solidFill>
            </a:endParaRPr>
          </a:p>
        </p:txBody>
      </p:sp>
      <p:sp>
        <p:nvSpPr>
          <p:cNvPr id="57" name="TextBox 56"/>
          <p:cNvSpPr txBox="1"/>
          <p:nvPr/>
        </p:nvSpPr>
        <p:spPr>
          <a:xfrm>
            <a:off x="6477000" y="5486400"/>
            <a:ext cx="2305551" cy="369332"/>
          </a:xfrm>
          <a:prstGeom prst="rect">
            <a:avLst/>
          </a:prstGeom>
          <a:noFill/>
        </p:spPr>
        <p:txBody>
          <a:bodyPr wrap="none" rtlCol="0">
            <a:spAutoFit/>
          </a:bodyPr>
          <a:lstStyle/>
          <a:p>
            <a:r>
              <a:rPr lang="en-US" b="1" dirty="0" smtClean="0">
                <a:solidFill>
                  <a:srgbClr val="4E5782"/>
                </a:solidFill>
              </a:rPr>
              <a:t>Sentiment Analysis</a:t>
            </a:r>
            <a:endParaRPr lang="en-US" b="1" dirty="0">
              <a:solidFill>
                <a:srgbClr val="4E5782"/>
              </a:solidFill>
            </a:endParaRPr>
          </a:p>
        </p:txBody>
      </p:sp>
      <p:sp>
        <p:nvSpPr>
          <p:cNvPr id="58" name="TextBox 57"/>
          <p:cNvSpPr txBox="1"/>
          <p:nvPr/>
        </p:nvSpPr>
        <p:spPr>
          <a:xfrm>
            <a:off x="2971800" y="4724400"/>
            <a:ext cx="2287806" cy="369332"/>
          </a:xfrm>
          <a:prstGeom prst="rect">
            <a:avLst/>
          </a:prstGeom>
          <a:noFill/>
        </p:spPr>
        <p:txBody>
          <a:bodyPr wrap="none" rtlCol="0">
            <a:spAutoFit/>
          </a:bodyPr>
          <a:lstStyle/>
          <a:p>
            <a:r>
              <a:rPr lang="en-US" b="1" dirty="0" smtClean="0">
                <a:solidFill>
                  <a:srgbClr val="4E5782"/>
                </a:solidFill>
              </a:rPr>
              <a:t>Regions in Conflict</a:t>
            </a:r>
            <a:endParaRPr lang="en-US" b="1" dirty="0">
              <a:solidFill>
                <a:srgbClr val="4E5782"/>
              </a:solidFill>
            </a:endParaRPr>
          </a:p>
        </p:txBody>
      </p:sp>
      <p:sp>
        <p:nvSpPr>
          <p:cNvPr id="59" name="TextBox 58"/>
          <p:cNvSpPr txBox="1"/>
          <p:nvPr/>
        </p:nvSpPr>
        <p:spPr>
          <a:xfrm>
            <a:off x="609600" y="6096000"/>
            <a:ext cx="2839464" cy="369332"/>
          </a:xfrm>
          <a:prstGeom prst="rect">
            <a:avLst/>
          </a:prstGeom>
          <a:noFill/>
        </p:spPr>
        <p:txBody>
          <a:bodyPr wrap="none" rtlCol="0">
            <a:spAutoFit/>
          </a:bodyPr>
          <a:lstStyle/>
          <a:p>
            <a:r>
              <a:rPr lang="en-US" b="1" dirty="0" smtClean="0">
                <a:solidFill>
                  <a:srgbClr val="FF0000"/>
                </a:solidFill>
              </a:rPr>
              <a:t>Handwritten Documents</a:t>
            </a:r>
            <a:endParaRPr lang="en-US" b="1" dirty="0">
              <a:solidFill>
                <a:srgbClr val="FF0000"/>
              </a:solidFill>
            </a:endParaRPr>
          </a:p>
        </p:txBody>
      </p:sp>
      <p:sp>
        <p:nvSpPr>
          <p:cNvPr id="60" name="TextBox 59"/>
          <p:cNvSpPr txBox="1"/>
          <p:nvPr/>
        </p:nvSpPr>
        <p:spPr>
          <a:xfrm>
            <a:off x="3505200" y="6019800"/>
            <a:ext cx="2365514" cy="369332"/>
          </a:xfrm>
          <a:prstGeom prst="rect">
            <a:avLst/>
          </a:prstGeom>
          <a:noFill/>
        </p:spPr>
        <p:txBody>
          <a:bodyPr wrap="none" rtlCol="0">
            <a:spAutoFit/>
          </a:bodyPr>
          <a:lstStyle/>
          <a:p>
            <a:r>
              <a:rPr lang="en-US" b="1" dirty="0" smtClean="0">
                <a:solidFill>
                  <a:srgbClr val="FF0000"/>
                </a:solidFill>
              </a:rPr>
              <a:t>Pre-Digital Datasets</a:t>
            </a:r>
            <a:endParaRPr lang="en-US" b="1" dirty="0">
              <a:solidFill>
                <a:srgbClr val="FF0000"/>
              </a:solidFill>
            </a:endParaRPr>
          </a:p>
        </p:txBody>
      </p:sp>
      <p:sp>
        <p:nvSpPr>
          <p:cNvPr id="61" name="TextBox 60"/>
          <p:cNvSpPr txBox="1"/>
          <p:nvPr/>
        </p:nvSpPr>
        <p:spPr>
          <a:xfrm>
            <a:off x="7696200" y="1219200"/>
            <a:ext cx="1339504" cy="369332"/>
          </a:xfrm>
          <a:prstGeom prst="rect">
            <a:avLst/>
          </a:prstGeom>
          <a:noFill/>
        </p:spPr>
        <p:txBody>
          <a:bodyPr wrap="none" rtlCol="0">
            <a:spAutoFit/>
          </a:bodyPr>
          <a:lstStyle/>
          <a:p>
            <a:r>
              <a:rPr lang="en-US" b="1" dirty="0" smtClean="0">
                <a:solidFill>
                  <a:srgbClr val="FF0000"/>
                </a:solidFill>
              </a:rPr>
              <a:t>Databases</a:t>
            </a:r>
            <a:endParaRPr lang="en-US" b="1" dirty="0">
              <a:solidFill>
                <a:srgbClr val="FF0000"/>
              </a:solidFill>
            </a:endParaRPr>
          </a:p>
        </p:txBody>
      </p:sp>
      <p:sp>
        <p:nvSpPr>
          <p:cNvPr id="62" name="TextBox 61"/>
          <p:cNvSpPr txBox="1"/>
          <p:nvPr/>
        </p:nvSpPr>
        <p:spPr>
          <a:xfrm>
            <a:off x="2743200" y="3048000"/>
            <a:ext cx="1283600" cy="369332"/>
          </a:xfrm>
          <a:prstGeom prst="rect">
            <a:avLst/>
          </a:prstGeom>
          <a:noFill/>
        </p:spPr>
        <p:txBody>
          <a:bodyPr wrap="none" rtlCol="0">
            <a:spAutoFit/>
          </a:bodyPr>
          <a:lstStyle/>
          <a:p>
            <a:r>
              <a:rPr lang="en-US" b="1" dirty="0" smtClean="0">
                <a:solidFill>
                  <a:srgbClr val="FF0000"/>
                </a:solidFill>
              </a:rPr>
              <a:t>Web Sites</a:t>
            </a:r>
            <a:endParaRPr lang="en-US" b="1" dirty="0">
              <a:solidFill>
                <a:srgbClr val="FF0000"/>
              </a:solidFill>
            </a:endParaRPr>
          </a:p>
        </p:txBody>
      </p:sp>
      <p:sp>
        <p:nvSpPr>
          <p:cNvPr id="63" name="TextBox 62"/>
          <p:cNvSpPr txBox="1"/>
          <p:nvPr/>
        </p:nvSpPr>
        <p:spPr>
          <a:xfrm>
            <a:off x="5486400" y="2438400"/>
            <a:ext cx="1557037" cy="369332"/>
          </a:xfrm>
          <a:prstGeom prst="rect">
            <a:avLst/>
          </a:prstGeom>
          <a:noFill/>
        </p:spPr>
        <p:txBody>
          <a:bodyPr wrap="none" rtlCol="0">
            <a:spAutoFit/>
          </a:bodyPr>
          <a:lstStyle/>
          <a:p>
            <a:r>
              <a:rPr lang="en-US" b="1" dirty="0" smtClean="0">
                <a:solidFill>
                  <a:srgbClr val="FF0000"/>
                </a:solidFill>
              </a:rPr>
              <a:t>Publications</a:t>
            </a:r>
            <a:endParaRPr lang="en-US" b="1" dirty="0">
              <a:solidFill>
                <a:srgbClr val="FF0000"/>
              </a:solidFill>
            </a:endParaRPr>
          </a:p>
        </p:txBody>
      </p:sp>
      <p:sp>
        <p:nvSpPr>
          <p:cNvPr id="64" name="TextBox 63"/>
          <p:cNvSpPr txBox="1"/>
          <p:nvPr/>
        </p:nvSpPr>
        <p:spPr>
          <a:xfrm>
            <a:off x="5791200" y="6324600"/>
            <a:ext cx="1492904" cy="369332"/>
          </a:xfrm>
          <a:prstGeom prst="rect">
            <a:avLst/>
          </a:prstGeom>
          <a:noFill/>
        </p:spPr>
        <p:txBody>
          <a:bodyPr wrap="none" rtlCol="0">
            <a:spAutoFit/>
          </a:bodyPr>
          <a:lstStyle/>
          <a:p>
            <a:r>
              <a:rPr lang="en-US" b="1" dirty="0" smtClean="0">
                <a:solidFill>
                  <a:srgbClr val="FF0000"/>
                </a:solidFill>
              </a:rPr>
              <a:t>Simulations</a:t>
            </a:r>
            <a:endParaRPr lang="en-US" b="1" dirty="0">
              <a:solidFill>
                <a:srgbClr val="FF0000"/>
              </a:solidFill>
            </a:endParaRPr>
          </a:p>
        </p:txBody>
      </p:sp>
    </p:spTree>
    <p:extLst>
      <p:ext uri="{BB962C8B-B14F-4D97-AF65-F5344CB8AC3E}">
        <p14:creationId xmlns:p14="http://schemas.microsoft.com/office/powerpoint/2010/main" val="38669082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a:t>
            </a:r>
            <a:endParaRPr lang="en-US" dirty="0"/>
          </a:p>
        </p:txBody>
      </p:sp>
      <p:sp>
        <p:nvSpPr>
          <p:cNvPr id="3" name="Content Placeholder 2"/>
          <p:cNvSpPr>
            <a:spLocks noGrp="1"/>
          </p:cNvSpPr>
          <p:nvPr>
            <p:ph idx="1"/>
          </p:nvPr>
        </p:nvSpPr>
        <p:spPr/>
        <p:txBody>
          <a:bodyPr/>
          <a:lstStyle/>
          <a:p>
            <a:r>
              <a:rPr lang="en-US" dirty="0" smtClean="0"/>
              <a:t>Diversity of data types</a:t>
            </a:r>
            <a:endParaRPr lang="en-US" dirty="0"/>
          </a:p>
          <a:p>
            <a:r>
              <a:rPr lang="en-US" dirty="0" smtClean="0"/>
              <a:t>Diversity of file formats</a:t>
            </a:r>
          </a:p>
          <a:p>
            <a:pPr lvl="1"/>
            <a:r>
              <a:rPr lang="en-US" dirty="0" smtClean="0"/>
              <a:t>Ad hoc formats</a:t>
            </a:r>
          </a:p>
          <a:p>
            <a:pPr lvl="1"/>
            <a:r>
              <a:rPr lang="en-US" dirty="0" smtClean="0"/>
              <a:t>Obsolete formats</a:t>
            </a:r>
          </a:p>
          <a:p>
            <a:pPr lvl="1"/>
            <a:r>
              <a:rPr lang="en-US" dirty="0" smtClean="0"/>
              <a:t>Proprietary formats</a:t>
            </a:r>
          </a:p>
          <a:p>
            <a:r>
              <a:rPr lang="en-US" dirty="0" smtClean="0"/>
              <a:t>Un-curated data</a:t>
            </a:r>
          </a:p>
          <a:p>
            <a:pPr lvl="1"/>
            <a:r>
              <a:rPr lang="en-US" dirty="0" smtClean="0"/>
              <a:t>No metadata</a:t>
            </a:r>
          </a:p>
          <a:p>
            <a:pPr lvl="1"/>
            <a:r>
              <a:rPr lang="en-US" dirty="0" smtClean="0"/>
              <a:t>No consistent</a:t>
            </a:r>
            <a:r>
              <a:rPr lang="en-US" dirty="0"/>
              <a:t>/useful naming of files/</a:t>
            </a:r>
            <a:r>
              <a:rPr lang="en-US" dirty="0" smtClean="0"/>
              <a:t>directories</a:t>
            </a:r>
            <a:endParaRPr lang="en-US" dirty="0"/>
          </a:p>
          <a:p>
            <a:r>
              <a:rPr lang="en-US" dirty="0" smtClean="0"/>
              <a:t>Unstructured data</a:t>
            </a:r>
          </a:p>
          <a:p>
            <a:pPr lvl="1"/>
            <a:r>
              <a:rPr lang="en-US" dirty="0" smtClean="0"/>
              <a:t>Non-text contents</a:t>
            </a:r>
          </a:p>
          <a:p>
            <a:r>
              <a:rPr lang="en-US" dirty="0" smtClean="0"/>
              <a:t>Potentially </a:t>
            </a:r>
            <a:r>
              <a:rPr lang="en-US" dirty="0"/>
              <a:t>large </a:t>
            </a:r>
            <a:r>
              <a:rPr lang="en-US" dirty="0" smtClean="0"/>
              <a:t>and/or </a:t>
            </a:r>
            <a:r>
              <a:rPr lang="en-US" dirty="0"/>
              <a:t>made up of many small files</a:t>
            </a:r>
          </a:p>
          <a:p>
            <a:pPr lvl="1"/>
            <a:endParaRPr lang="en-US" dirty="0"/>
          </a:p>
          <a:p>
            <a:endParaRPr lang="en-US" dirty="0" smtClean="0"/>
          </a:p>
          <a:p>
            <a:pPr marL="457200" lvl="1" indent="0">
              <a:buNone/>
            </a:pPr>
            <a:endParaRPr lang="en-US" dirty="0"/>
          </a:p>
        </p:txBody>
      </p:sp>
    </p:spTree>
    <p:extLst>
      <p:ext uri="{BB962C8B-B14F-4D97-AF65-F5344CB8AC3E}">
        <p14:creationId xmlns:p14="http://schemas.microsoft.com/office/powerpoint/2010/main" val="11077515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04904" y="914400"/>
            <a:ext cx="1569660" cy="369332"/>
          </a:xfrm>
          <a:prstGeom prst="rect">
            <a:avLst/>
          </a:prstGeom>
          <a:noFill/>
        </p:spPr>
        <p:txBody>
          <a:bodyPr wrap="none" rtlCol="0">
            <a:spAutoFit/>
          </a:bodyPr>
          <a:lstStyle/>
          <a:p>
            <a:r>
              <a:rPr lang="en-US" b="1" dirty="0" smtClean="0">
                <a:solidFill>
                  <a:srgbClr val="4E5782"/>
                </a:solidFill>
              </a:rPr>
              <a:t>Tabular Data</a:t>
            </a:r>
            <a:endParaRPr lang="en-US" b="1" dirty="0">
              <a:solidFill>
                <a:srgbClr val="4E5782"/>
              </a:solidFill>
            </a:endParaRPr>
          </a:p>
        </p:txBody>
      </p:sp>
      <p:sp>
        <p:nvSpPr>
          <p:cNvPr id="5" name="TextBox 4"/>
          <p:cNvSpPr txBox="1"/>
          <p:nvPr/>
        </p:nvSpPr>
        <p:spPr>
          <a:xfrm>
            <a:off x="3886200" y="609600"/>
            <a:ext cx="1377263" cy="369332"/>
          </a:xfrm>
          <a:prstGeom prst="rect">
            <a:avLst/>
          </a:prstGeom>
          <a:noFill/>
        </p:spPr>
        <p:txBody>
          <a:bodyPr wrap="none" rtlCol="0">
            <a:spAutoFit/>
          </a:bodyPr>
          <a:lstStyle/>
          <a:p>
            <a:r>
              <a:rPr lang="en-US" b="1" dirty="0" smtClean="0">
                <a:solidFill>
                  <a:srgbClr val="4E5782"/>
                </a:solidFill>
              </a:rPr>
              <a:t>Gap Filling</a:t>
            </a:r>
            <a:endParaRPr lang="en-US" b="1" dirty="0">
              <a:solidFill>
                <a:srgbClr val="4E5782"/>
              </a:solidFill>
            </a:endParaRPr>
          </a:p>
        </p:txBody>
      </p:sp>
      <p:sp>
        <p:nvSpPr>
          <p:cNvPr id="6" name="TextBox 5"/>
          <p:cNvSpPr txBox="1"/>
          <p:nvPr/>
        </p:nvSpPr>
        <p:spPr>
          <a:xfrm>
            <a:off x="5715000" y="1524000"/>
            <a:ext cx="2159703" cy="369332"/>
          </a:xfrm>
          <a:prstGeom prst="rect">
            <a:avLst/>
          </a:prstGeom>
          <a:noFill/>
        </p:spPr>
        <p:txBody>
          <a:bodyPr wrap="none" rtlCol="0">
            <a:spAutoFit/>
          </a:bodyPr>
          <a:lstStyle/>
          <a:p>
            <a:r>
              <a:rPr lang="en-US" b="1" dirty="0" smtClean="0">
                <a:solidFill>
                  <a:srgbClr val="4E5782"/>
                </a:solidFill>
              </a:rPr>
              <a:t>Climate Modeling</a:t>
            </a:r>
            <a:endParaRPr lang="en-US" b="1" dirty="0">
              <a:solidFill>
                <a:srgbClr val="4E5782"/>
              </a:solidFill>
            </a:endParaRPr>
          </a:p>
        </p:txBody>
      </p:sp>
      <p:sp>
        <p:nvSpPr>
          <p:cNvPr id="7" name="TextBox 6"/>
          <p:cNvSpPr txBox="1"/>
          <p:nvPr/>
        </p:nvSpPr>
        <p:spPr>
          <a:xfrm>
            <a:off x="2086725" y="1828800"/>
            <a:ext cx="749011" cy="369332"/>
          </a:xfrm>
          <a:prstGeom prst="rect">
            <a:avLst/>
          </a:prstGeom>
          <a:noFill/>
        </p:spPr>
        <p:txBody>
          <a:bodyPr wrap="none" rtlCol="0">
            <a:spAutoFit/>
          </a:bodyPr>
          <a:lstStyle/>
          <a:p>
            <a:r>
              <a:rPr lang="en-US" b="1" dirty="0" err="1" smtClean="0">
                <a:solidFill>
                  <a:srgbClr val="4E5782"/>
                </a:solidFill>
              </a:rPr>
              <a:t>Lidar</a:t>
            </a:r>
            <a:endParaRPr lang="en-US" b="1" dirty="0">
              <a:solidFill>
                <a:srgbClr val="4E5782"/>
              </a:solidFill>
            </a:endParaRPr>
          </a:p>
        </p:txBody>
      </p:sp>
      <p:sp>
        <p:nvSpPr>
          <p:cNvPr id="8" name="TextBox 7"/>
          <p:cNvSpPr txBox="1"/>
          <p:nvPr/>
        </p:nvSpPr>
        <p:spPr>
          <a:xfrm>
            <a:off x="228600" y="2590800"/>
            <a:ext cx="2433591" cy="369332"/>
          </a:xfrm>
          <a:prstGeom prst="rect">
            <a:avLst/>
          </a:prstGeom>
          <a:noFill/>
        </p:spPr>
        <p:txBody>
          <a:bodyPr wrap="none" rtlCol="0">
            <a:spAutoFit/>
          </a:bodyPr>
          <a:lstStyle/>
          <a:p>
            <a:r>
              <a:rPr lang="en-US" b="1" dirty="0" smtClean="0">
                <a:solidFill>
                  <a:srgbClr val="4E5782"/>
                </a:solidFill>
              </a:rPr>
              <a:t>Flood Plain Analysis</a:t>
            </a:r>
            <a:endParaRPr lang="en-US" b="1" dirty="0">
              <a:solidFill>
                <a:srgbClr val="4E5782"/>
              </a:solidFill>
            </a:endParaRPr>
          </a:p>
        </p:txBody>
      </p:sp>
      <p:sp>
        <p:nvSpPr>
          <p:cNvPr id="9" name="TextBox 8"/>
          <p:cNvSpPr txBox="1"/>
          <p:nvPr/>
        </p:nvSpPr>
        <p:spPr>
          <a:xfrm>
            <a:off x="3479960" y="2743200"/>
            <a:ext cx="2839351" cy="369332"/>
          </a:xfrm>
          <a:prstGeom prst="rect">
            <a:avLst/>
          </a:prstGeom>
          <a:noFill/>
        </p:spPr>
        <p:txBody>
          <a:bodyPr wrap="none" rtlCol="0">
            <a:spAutoFit/>
          </a:bodyPr>
          <a:lstStyle/>
          <a:p>
            <a:r>
              <a:rPr lang="en-US" b="1" dirty="0" smtClean="0">
                <a:solidFill>
                  <a:srgbClr val="4E5782"/>
                </a:solidFill>
              </a:rPr>
              <a:t>River Depth Distribution</a:t>
            </a:r>
            <a:endParaRPr lang="en-US" b="1" dirty="0">
              <a:solidFill>
                <a:srgbClr val="4E5782"/>
              </a:solidFill>
            </a:endParaRPr>
          </a:p>
        </p:txBody>
      </p:sp>
      <p:sp>
        <p:nvSpPr>
          <p:cNvPr id="10" name="TextBox 9"/>
          <p:cNvSpPr txBox="1"/>
          <p:nvPr/>
        </p:nvSpPr>
        <p:spPr>
          <a:xfrm>
            <a:off x="1281835" y="3733800"/>
            <a:ext cx="1749197" cy="369332"/>
          </a:xfrm>
          <a:prstGeom prst="rect">
            <a:avLst/>
          </a:prstGeom>
          <a:noFill/>
        </p:spPr>
        <p:txBody>
          <a:bodyPr wrap="none" rtlCol="0">
            <a:spAutoFit/>
          </a:bodyPr>
          <a:lstStyle/>
          <a:p>
            <a:r>
              <a:rPr lang="en-US" b="1" dirty="0" smtClean="0">
                <a:solidFill>
                  <a:srgbClr val="4E5782"/>
                </a:solidFill>
              </a:rPr>
              <a:t>River Maturity</a:t>
            </a:r>
            <a:endParaRPr lang="en-US" b="1" dirty="0">
              <a:solidFill>
                <a:srgbClr val="4E5782"/>
              </a:solidFill>
            </a:endParaRPr>
          </a:p>
        </p:txBody>
      </p:sp>
      <p:sp>
        <p:nvSpPr>
          <p:cNvPr id="11" name="TextBox 10"/>
          <p:cNvSpPr txBox="1"/>
          <p:nvPr/>
        </p:nvSpPr>
        <p:spPr>
          <a:xfrm>
            <a:off x="4961825" y="3505200"/>
            <a:ext cx="3685624" cy="369332"/>
          </a:xfrm>
          <a:prstGeom prst="rect">
            <a:avLst/>
          </a:prstGeom>
          <a:noFill/>
        </p:spPr>
        <p:txBody>
          <a:bodyPr wrap="none" rtlCol="0">
            <a:spAutoFit/>
          </a:bodyPr>
          <a:lstStyle/>
          <a:p>
            <a:r>
              <a:rPr lang="en-US" b="1" dirty="0" smtClean="0">
                <a:solidFill>
                  <a:srgbClr val="4E5782"/>
                </a:solidFill>
              </a:rPr>
              <a:t>Stream Detection and Sinuosity</a:t>
            </a:r>
            <a:endParaRPr lang="en-US" b="1" dirty="0">
              <a:solidFill>
                <a:srgbClr val="4E5782"/>
              </a:solidFill>
            </a:endParaRPr>
          </a:p>
        </p:txBody>
      </p:sp>
      <p:sp>
        <p:nvSpPr>
          <p:cNvPr id="13" name="TextBox 12"/>
          <p:cNvSpPr txBox="1"/>
          <p:nvPr/>
        </p:nvSpPr>
        <p:spPr>
          <a:xfrm>
            <a:off x="5105400" y="4572000"/>
            <a:ext cx="2621932" cy="369332"/>
          </a:xfrm>
          <a:prstGeom prst="rect">
            <a:avLst/>
          </a:prstGeom>
          <a:noFill/>
        </p:spPr>
        <p:txBody>
          <a:bodyPr wrap="none" rtlCol="0">
            <a:spAutoFit/>
          </a:bodyPr>
          <a:lstStyle/>
          <a:p>
            <a:r>
              <a:rPr lang="en-US" b="1" dirty="0" smtClean="0">
                <a:solidFill>
                  <a:srgbClr val="4E5782"/>
                </a:solidFill>
              </a:rPr>
              <a:t>Satellite/Aerial Photos</a:t>
            </a:r>
            <a:endParaRPr lang="en-US" b="1" dirty="0">
              <a:solidFill>
                <a:srgbClr val="4E5782"/>
              </a:solidFill>
            </a:endParaRPr>
          </a:p>
        </p:txBody>
      </p:sp>
      <p:sp>
        <p:nvSpPr>
          <p:cNvPr id="14" name="TextBox 13"/>
          <p:cNvSpPr txBox="1"/>
          <p:nvPr/>
        </p:nvSpPr>
        <p:spPr>
          <a:xfrm>
            <a:off x="228600" y="4724400"/>
            <a:ext cx="2211438" cy="369332"/>
          </a:xfrm>
          <a:prstGeom prst="rect">
            <a:avLst/>
          </a:prstGeom>
          <a:noFill/>
        </p:spPr>
        <p:txBody>
          <a:bodyPr wrap="none" rtlCol="0">
            <a:spAutoFit/>
          </a:bodyPr>
          <a:lstStyle/>
          <a:p>
            <a:r>
              <a:rPr lang="en-US" b="1" dirty="0" smtClean="0">
                <a:solidFill>
                  <a:srgbClr val="4E5782"/>
                </a:solidFill>
              </a:rPr>
              <a:t>Land Cover/Usage</a:t>
            </a:r>
            <a:endParaRPr lang="en-US" b="1" dirty="0">
              <a:solidFill>
                <a:srgbClr val="4E5782"/>
              </a:solidFill>
            </a:endParaRPr>
          </a:p>
        </p:txBody>
      </p:sp>
      <p:sp>
        <p:nvSpPr>
          <p:cNvPr id="15" name="TextBox 14"/>
          <p:cNvSpPr txBox="1"/>
          <p:nvPr/>
        </p:nvSpPr>
        <p:spPr>
          <a:xfrm>
            <a:off x="1295400" y="5334000"/>
            <a:ext cx="5216768" cy="369332"/>
          </a:xfrm>
          <a:prstGeom prst="rect">
            <a:avLst/>
          </a:prstGeom>
          <a:noFill/>
        </p:spPr>
        <p:txBody>
          <a:bodyPr wrap="none" rtlCol="0">
            <a:spAutoFit/>
          </a:bodyPr>
          <a:lstStyle/>
          <a:p>
            <a:r>
              <a:rPr lang="en-US" b="1" dirty="0" smtClean="0">
                <a:solidFill>
                  <a:srgbClr val="4E5782"/>
                </a:solidFill>
              </a:rPr>
              <a:t>Water Detection (e.g. Lakes, Retaining Ponds)</a:t>
            </a:r>
            <a:endParaRPr lang="en-US" b="1" dirty="0">
              <a:solidFill>
                <a:srgbClr val="4E5782"/>
              </a:solidFill>
            </a:endParaRPr>
          </a:p>
        </p:txBody>
      </p:sp>
      <p:sp>
        <p:nvSpPr>
          <p:cNvPr id="16" name="TextBox 15"/>
          <p:cNvSpPr txBox="1"/>
          <p:nvPr/>
        </p:nvSpPr>
        <p:spPr>
          <a:xfrm>
            <a:off x="5596291" y="533400"/>
            <a:ext cx="2416685" cy="369332"/>
          </a:xfrm>
          <a:prstGeom prst="rect">
            <a:avLst/>
          </a:prstGeom>
          <a:noFill/>
        </p:spPr>
        <p:txBody>
          <a:bodyPr wrap="none" rtlCol="0">
            <a:spAutoFit/>
          </a:bodyPr>
          <a:lstStyle/>
          <a:p>
            <a:r>
              <a:rPr lang="en-US" b="1" dirty="0" smtClean="0">
                <a:solidFill>
                  <a:srgbClr val="4E5782"/>
                </a:solidFill>
              </a:rPr>
              <a:t>Green Infrastructure</a:t>
            </a:r>
            <a:endParaRPr lang="en-US" b="1" dirty="0">
              <a:solidFill>
                <a:srgbClr val="4E5782"/>
              </a:solidFill>
            </a:endParaRPr>
          </a:p>
        </p:txBody>
      </p:sp>
      <p:sp>
        <p:nvSpPr>
          <p:cNvPr id="17" name="TextBox 16"/>
          <p:cNvSpPr txBox="1"/>
          <p:nvPr/>
        </p:nvSpPr>
        <p:spPr>
          <a:xfrm>
            <a:off x="3352800" y="1676400"/>
            <a:ext cx="1724300" cy="369332"/>
          </a:xfrm>
          <a:prstGeom prst="rect">
            <a:avLst/>
          </a:prstGeom>
          <a:noFill/>
        </p:spPr>
        <p:txBody>
          <a:bodyPr wrap="none" rtlCol="0">
            <a:spAutoFit/>
          </a:bodyPr>
          <a:lstStyle/>
          <a:p>
            <a:r>
              <a:rPr lang="en-US" b="1" dirty="0" err="1" smtClean="0">
                <a:solidFill>
                  <a:srgbClr val="4E5782"/>
                </a:solidFill>
              </a:rPr>
              <a:t>Hyperspectral</a:t>
            </a:r>
            <a:endParaRPr lang="en-US" b="1" dirty="0">
              <a:solidFill>
                <a:srgbClr val="4E5782"/>
              </a:solidFill>
            </a:endParaRPr>
          </a:p>
        </p:txBody>
      </p:sp>
      <p:sp>
        <p:nvSpPr>
          <p:cNvPr id="18" name="TextBox 17"/>
          <p:cNvSpPr txBox="1"/>
          <p:nvPr/>
        </p:nvSpPr>
        <p:spPr>
          <a:xfrm>
            <a:off x="7223354" y="2362200"/>
            <a:ext cx="838954" cy="369332"/>
          </a:xfrm>
          <a:prstGeom prst="rect">
            <a:avLst/>
          </a:prstGeom>
          <a:noFill/>
        </p:spPr>
        <p:txBody>
          <a:bodyPr wrap="none" rtlCol="0">
            <a:spAutoFit/>
          </a:bodyPr>
          <a:lstStyle/>
          <a:p>
            <a:r>
              <a:rPr lang="en-US" b="1" dirty="0" smtClean="0">
                <a:solidFill>
                  <a:srgbClr val="4E5782"/>
                </a:solidFill>
              </a:rPr>
              <a:t>Radar</a:t>
            </a:r>
            <a:endParaRPr lang="en-US" b="1" dirty="0">
              <a:solidFill>
                <a:srgbClr val="4E5782"/>
              </a:solidFill>
            </a:endParaRPr>
          </a:p>
        </p:txBody>
      </p:sp>
      <p:sp>
        <p:nvSpPr>
          <p:cNvPr id="19" name="TextBox 18"/>
          <p:cNvSpPr txBox="1"/>
          <p:nvPr/>
        </p:nvSpPr>
        <p:spPr>
          <a:xfrm>
            <a:off x="838200" y="228600"/>
            <a:ext cx="966881" cy="369332"/>
          </a:xfrm>
          <a:prstGeom prst="rect">
            <a:avLst/>
          </a:prstGeom>
          <a:noFill/>
        </p:spPr>
        <p:txBody>
          <a:bodyPr wrap="none" rtlCol="0">
            <a:spAutoFit/>
          </a:bodyPr>
          <a:lstStyle/>
          <a:p>
            <a:r>
              <a:rPr lang="en-US" b="1" dirty="0" smtClean="0">
                <a:solidFill>
                  <a:srgbClr val="4E5782"/>
                </a:solidFill>
              </a:rPr>
              <a:t>Photos</a:t>
            </a:r>
            <a:endParaRPr lang="en-US" b="1" dirty="0">
              <a:solidFill>
                <a:srgbClr val="4E5782"/>
              </a:solidFill>
            </a:endParaRPr>
          </a:p>
        </p:txBody>
      </p:sp>
      <p:sp>
        <p:nvSpPr>
          <p:cNvPr id="20" name="TextBox 19"/>
          <p:cNvSpPr txBox="1"/>
          <p:nvPr/>
        </p:nvSpPr>
        <p:spPr>
          <a:xfrm>
            <a:off x="533400" y="6400800"/>
            <a:ext cx="2236798" cy="369332"/>
          </a:xfrm>
          <a:prstGeom prst="rect">
            <a:avLst/>
          </a:prstGeom>
          <a:noFill/>
        </p:spPr>
        <p:txBody>
          <a:bodyPr wrap="none" rtlCol="0">
            <a:spAutoFit/>
          </a:bodyPr>
          <a:lstStyle/>
          <a:p>
            <a:r>
              <a:rPr lang="en-US" b="1" dirty="0" smtClean="0">
                <a:solidFill>
                  <a:srgbClr val="4E5782"/>
                </a:solidFill>
              </a:rPr>
              <a:t>3D Reconstruction</a:t>
            </a:r>
            <a:endParaRPr lang="en-US" b="1" dirty="0">
              <a:solidFill>
                <a:srgbClr val="4E5782"/>
              </a:solidFill>
            </a:endParaRPr>
          </a:p>
        </p:txBody>
      </p:sp>
      <p:sp>
        <p:nvSpPr>
          <p:cNvPr id="21" name="TextBox 20"/>
          <p:cNvSpPr txBox="1"/>
          <p:nvPr/>
        </p:nvSpPr>
        <p:spPr>
          <a:xfrm>
            <a:off x="5867400" y="5943600"/>
            <a:ext cx="1044201" cy="369332"/>
          </a:xfrm>
          <a:prstGeom prst="rect">
            <a:avLst/>
          </a:prstGeom>
          <a:noFill/>
        </p:spPr>
        <p:txBody>
          <a:bodyPr wrap="none" rtlCol="0">
            <a:spAutoFit/>
          </a:bodyPr>
          <a:lstStyle/>
          <a:p>
            <a:r>
              <a:rPr lang="en-US" b="1" dirty="0" smtClean="0">
                <a:solidFill>
                  <a:srgbClr val="4E5782"/>
                </a:solidFill>
              </a:rPr>
              <a:t>3D Data</a:t>
            </a:r>
            <a:endParaRPr lang="en-US" b="1" dirty="0">
              <a:solidFill>
                <a:srgbClr val="4E5782"/>
              </a:solidFill>
            </a:endParaRPr>
          </a:p>
        </p:txBody>
      </p:sp>
      <p:sp>
        <p:nvSpPr>
          <p:cNvPr id="22" name="TextBox 21"/>
          <p:cNvSpPr txBox="1"/>
          <p:nvPr/>
        </p:nvSpPr>
        <p:spPr>
          <a:xfrm>
            <a:off x="2895600" y="4114800"/>
            <a:ext cx="3301580" cy="369332"/>
          </a:xfrm>
          <a:prstGeom prst="rect">
            <a:avLst/>
          </a:prstGeom>
          <a:noFill/>
        </p:spPr>
        <p:txBody>
          <a:bodyPr wrap="none" rtlCol="0">
            <a:spAutoFit/>
          </a:bodyPr>
          <a:lstStyle/>
          <a:p>
            <a:r>
              <a:rPr lang="en-US" b="1" dirty="0" smtClean="0">
                <a:solidFill>
                  <a:srgbClr val="4E5782"/>
                </a:solidFill>
              </a:rPr>
              <a:t>Human Preference Modeling</a:t>
            </a:r>
            <a:endParaRPr lang="en-US" b="1" dirty="0">
              <a:solidFill>
                <a:srgbClr val="4E5782"/>
              </a:solidFill>
            </a:endParaRPr>
          </a:p>
        </p:txBody>
      </p:sp>
      <p:sp>
        <p:nvSpPr>
          <p:cNvPr id="23" name="TextBox 22"/>
          <p:cNvSpPr txBox="1"/>
          <p:nvPr/>
        </p:nvSpPr>
        <p:spPr>
          <a:xfrm>
            <a:off x="533400" y="1676400"/>
            <a:ext cx="825867" cy="369332"/>
          </a:xfrm>
          <a:prstGeom prst="rect">
            <a:avLst/>
          </a:prstGeom>
          <a:noFill/>
        </p:spPr>
        <p:txBody>
          <a:bodyPr wrap="none" rtlCol="0">
            <a:spAutoFit/>
          </a:bodyPr>
          <a:lstStyle/>
          <a:p>
            <a:r>
              <a:rPr lang="en-US" b="1" dirty="0" smtClean="0">
                <a:solidFill>
                  <a:srgbClr val="4E5782"/>
                </a:solidFill>
              </a:rPr>
              <a:t>Video</a:t>
            </a:r>
            <a:endParaRPr lang="en-US" b="1" dirty="0">
              <a:solidFill>
                <a:srgbClr val="4E5782"/>
              </a:solidFill>
            </a:endParaRPr>
          </a:p>
        </p:txBody>
      </p:sp>
      <p:sp>
        <p:nvSpPr>
          <p:cNvPr id="24" name="TextBox 23"/>
          <p:cNvSpPr txBox="1"/>
          <p:nvPr/>
        </p:nvSpPr>
        <p:spPr>
          <a:xfrm>
            <a:off x="4191000" y="3124200"/>
            <a:ext cx="3070860" cy="369332"/>
          </a:xfrm>
          <a:prstGeom prst="rect">
            <a:avLst/>
          </a:prstGeom>
          <a:noFill/>
        </p:spPr>
        <p:txBody>
          <a:bodyPr wrap="none" rtlCol="0">
            <a:spAutoFit/>
          </a:bodyPr>
          <a:lstStyle/>
          <a:p>
            <a:r>
              <a:rPr lang="en-US" b="1" dirty="0" smtClean="0">
                <a:solidFill>
                  <a:srgbClr val="4E5782"/>
                </a:solidFill>
              </a:rPr>
              <a:t>People Detection/Tracking</a:t>
            </a:r>
            <a:endParaRPr lang="en-US" b="1" dirty="0">
              <a:solidFill>
                <a:srgbClr val="4E5782"/>
              </a:solidFill>
            </a:endParaRPr>
          </a:p>
        </p:txBody>
      </p:sp>
      <p:sp>
        <p:nvSpPr>
          <p:cNvPr id="25" name="TextBox 24"/>
          <p:cNvSpPr txBox="1"/>
          <p:nvPr/>
        </p:nvSpPr>
        <p:spPr>
          <a:xfrm>
            <a:off x="152400" y="5791200"/>
            <a:ext cx="3789056" cy="369332"/>
          </a:xfrm>
          <a:prstGeom prst="rect">
            <a:avLst/>
          </a:prstGeom>
          <a:noFill/>
        </p:spPr>
        <p:txBody>
          <a:bodyPr wrap="none" rtlCol="0">
            <a:spAutoFit/>
          </a:bodyPr>
          <a:lstStyle/>
          <a:p>
            <a:r>
              <a:rPr lang="en-US" b="1" dirty="0" smtClean="0">
                <a:solidFill>
                  <a:srgbClr val="4E5782"/>
                </a:solidFill>
              </a:rPr>
              <a:t>Large Dynamic Group Behavior</a:t>
            </a:r>
            <a:endParaRPr lang="en-US" b="1" dirty="0">
              <a:solidFill>
                <a:srgbClr val="4E5782"/>
              </a:solidFill>
            </a:endParaRPr>
          </a:p>
        </p:txBody>
      </p:sp>
      <p:sp>
        <p:nvSpPr>
          <p:cNvPr id="26" name="TextBox 25"/>
          <p:cNvSpPr txBox="1"/>
          <p:nvPr/>
        </p:nvSpPr>
        <p:spPr>
          <a:xfrm>
            <a:off x="6454264" y="3962400"/>
            <a:ext cx="2737461" cy="369332"/>
          </a:xfrm>
          <a:prstGeom prst="rect">
            <a:avLst/>
          </a:prstGeom>
          <a:noFill/>
        </p:spPr>
        <p:txBody>
          <a:bodyPr wrap="none" rtlCol="0">
            <a:spAutoFit/>
          </a:bodyPr>
          <a:lstStyle/>
          <a:p>
            <a:r>
              <a:rPr lang="en-US" b="1" dirty="0" smtClean="0">
                <a:solidFill>
                  <a:srgbClr val="4E5782"/>
                </a:solidFill>
              </a:rPr>
              <a:t>Bee Detection/Tracking</a:t>
            </a:r>
            <a:endParaRPr lang="en-US" b="1" dirty="0">
              <a:solidFill>
                <a:srgbClr val="4E5782"/>
              </a:solidFill>
            </a:endParaRPr>
          </a:p>
        </p:txBody>
      </p:sp>
      <p:sp>
        <p:nvSpPr>
          <p:cNvPr id="27" name="TextBox 26"/>
          <p:cNvSpPr txBox="1"/>
          <p:nvPr/>
        </p:nvSpPr>
        <p:spPr>
          <a:xfrm>
            <a:off x="549990" y="3276600"/>
            <a:ext cx="2506403" cy="369332"/>
          </a:xfrm>
          <a:prstGeom prst="rect">
            <a:avLst/>
          </a:prstGeom>
          <a:noFill/>
        </p:spPr>
        <p:txBody>
          <a:bodyPr wrap="none" rtlCol="0">
            <a:spAutoFit/>
          </a:bodyPr>
          <a:lstStyle/>
          <a:p>
            <a:r>
              <a:rPr lang="en-US" b="1" dirty="0" smtClean="0">
                <a:solidFill>
                  <a:srgbClr val="4E5782"/>
                </a:solidFill>
              </a:rPr>
              <a:t>Bee Colony Behavior</a:t>
            </a:r>
            <a:endParaRPr lang="en-US" b="1" dirty="0">
              <a:solidFill>
                <a:srgbClr val="4E5782"/>
              </a:solidFill>
            </a:endParaRPr>
          </a:p>
        </p:txBody>
      </p:sp>
      <p:sp>
        <p:nvSpPr>
          <p:cNvPr id="28" name="TextBox 27"/>
          <p:cNvSpPr txBox="1"/>
          <p:nvPr/>
        </p:nvSpPr>
        <p:spPr>
          <a:xfrm>
            <a:off x="1905000" y="1371600"/>
            <a:ext cx="2300930" cy="369332"/>
          </a:xfrm>
          <a:prstGeom prst="rect">
            <a:avLst/>
          </a:prstGeom>
          <a:noFill/>
        </p:spPr>
        <p:txBody>
          <a:bodyPr wrap="none" rtlCol="0">
            <a:spAutoFit/>
          </a:bodyPr>
          <a:lstStyle/>
          <a:p>
            <a:r>
              <a:rPr lang="en-US" b="1" dirty="0" smtClean="0">
                <a:solidFill>
                  <a:srgbClr val="4E5782"/>
                </a:solidFill>
              </a:rPr>
              <a:t>Underwater Photos</a:t>
            </a:r>
            <a:endParaRPr lang="en-US" b="1" dirty="0">
              <a:solidFill>
                <a:srgbClr val="4E5782"/>
              </a:solidFill>
            </a:endParaRPr>
          </a:p>
        </p:txBody>
      </p:sp>
      <p:sp>
        <p:nvSpPr>
          <p:cNvPr id="29" name="TextBox 28"/>
          <p:cNvSpPr txBox="1"/>
          <p:nvPr/>
        </p:nvSpPr>
        <p:spPr>
          <a:xfrm>
            <a:off x="3124200" y="2133600"/>
            <a:ext cx="2018589" cy="369332"/>
          </a:xfrm>
          <a:prstGeom prst="rect">
            <a:avLst/>
          </a:prstGeom>
          <a:noFill/>
        </p:spPr>
        <p:txBody>
          <a:bodyPr wrap="none" rtlCol="0">
            <a:spAutoFit/>
          </a:bodyPr>
          <a:lstStyle/>
          <a:p>
            <a:r>
              <a:rPr lang="en-US" b="1" dirty="0" smtClean="0">
                <a:solidFill>
                  <a:srgbClr val="4E5782"/>
                </a:solidFill>
              </a:rPr>
              <a:t>Color Correction</a:t>
            </a:r>
            <a:endParaRPr lang="en-US" b="1" dirty="0">
              <a:solidFill>
                <a:srgbClr val="4E5782"/>
              </a:solidFill>
            </a:endParaRPr>
          </a:p>
        </p:txBody>
      </p:sp>
      <p:sp>
        <p:nvSpPr>
          <p:cNvPr id="30" name="TextBox 29"/>
          <p:cNvSpPr txBox="1"/>
          <p:nvPr/>
        </p:nvSpPr>
        <p:spPr>
          <a:xfrm>
            <a:off x="5880750" y="152400"/>
            <a:ext cx="1903286" cy="369332"/>
          </a:xfrm>
          <a:prstGeom prst="rect">
            <a:avLst/>
          </a:prstGeom>
          <a:noFill/>
        </p:spPr>
        <p:txBody>
          <a:bodyPr wrap="none" rtlCol="0">
            <a:spAutoFit/>
          </a:bodyPr>
          <a:lstStyle/>
          <a:p>
            <a:r>
              <a:rPr lang="en-US" b="1" dirty="0" smtClean="0">
                <a:solidFill>
                  <a:srgbClr val="4E5782"/>
                </a:solidFill>
              </a:rPr>
              <a:t>Image Stitching</a:t>
            </a:r>
            <a:endParaRPr lang="en-US" b="1" dirty="0">
              <a:solidFill>
                <a:srgbClr val="4E5782"/>
              </a:solidFill>
            </a:endParaRPr>
          </a:p>
        </p:txBody>
      </p:sp>
      <p:sp>
        <p:nvSpPr>
          <p:cNvPr id="31" name="TextBox 30"/>
          <p:cNvSpPr txBox="1"/>
          <p:nvPr/>
        </p:nvSpPr>
        <p:spPr>
          <a:xfrm>
            <a:off x="5427457" y="1066800"/>
            <a:ext cx="1133468" cy="369332"/>
          </a:xfrm>
          <a:prstGeom prst="rect">
            <a:avLst/>
          </a:prstGeom>
          <a:noFill/>
        </p:spPr>
        <p:txBody>
          <a:bodyPr wrap="none" rtlCol="0">
            <a:spAutoFit/>
          </a:bodyPr>
          <a:lstStyle/>
          <a:p>
            <a:r>
              <a:rPr lang="en-US" b="1" dirty="0" smtClean="0">
                <a:solidFill>
                  <a:srgbClr val="4E5782"/>
                </a:solidFill>
              </a:rPr>
              <a:t>Mapping</a:t>
            </a:r>
            <a:endParaRPr lang="en-US" b="1" dirty="0">
              <a:solidFill>
                <a:srgbClr val="4E5782"/>
              </a:solidFill>
            </a:endParaRPr>
          </a:p>
        </p:txBody>
      </p:sp>
      <p:sp>
        <p:nvSpPr>
          <p:cNvPr id="33" name="TextBox 32"/>
          <p:cNvSpPr txBox="1"/>
          <p:nvPr/>
        </p:nvSpPr>
        <p:spPr>
          <a:xfrm>
            <a:off x="3657600" y="6324600"/>
            <a:ext cx="1929096" cy="369332"/>
          </a:xfrm>
          <a:prstGeom prst="rect">
            <a:avLst/>
          </a:prstGeom>
          <a:noFill/>
        </p:spPr>
        <p:txBody>
          <a:bodyPr wrap="none" rtlCol="0">
            <a:spAutoFit/>
          </a:bodyPr>
          <a:lstStyle/>
          <a:p>
            <a:r>
              <a:rPr lang="en-US" b="1" dirty="0" smtClean="0">
                <a:solidFill>
                  <a:srgbClr val="4E5782"/>
                </a:solidFill>
              </a:rPr>
              <a:t>Event Detection</a:t>
            </a:r>
            <a:endParaRPr lang="en-US" b="1" dirty="0">
              <a:solidFill>
                <a:srgbClr val="4E5782"/>
              </a:solidFill>
            </a:endParaRPr>
          </a:p>
        </p:txBody>
      </p:sp>
      <p:sp>
        <p:nvSpPr>
          <p:cNvPr id="34" name="TextBox 33"/>
          <p:cNvSpPr txBox="1"/>
          <p:nvPr/>
        </p:nvSpPr>
        <p:spPr>
          <a:xfrm>
            <a:off x="2667000" y="4953000"/>
            <a:ext cx="3249958" cy="369332"/>
          </a:xfrm>
          <a:prstGeom prst="rect">
            <a:avLst/>
          </a:prstGeom>
          <a:noFill/>
        </p:spPr>
        <p:txBody>
          <a:bodyPr wrap="none" rtlCol="0">
            <a:spAutoFit/>
          </a:bodyPr>
          <a:lstStyle/>
          <a:p>
            <a:r>
              <a:rPr lang="en-US" b="1" dirty="0" smtClean="0">
                <a:solidFill>
                  <a:srgbClr val="4E5782"/>
                </a:solidFill>
              </a:rPr>
              <a:t>Species Detection/Counting</a:t>
            </a:r>
            <a:endParaRPr lang="en-US" b="1" dirty="0">
              <a:solidFill>
                <a:srgbClr val="4E5782"/>
              </a:solidFill>
            </a:endParaRPr>
          </a:p>
        </p:txBody>
      </p:sp>
      <p:sp>
        <p:nvSpPr>
          <p:cNvPr id="35" name="TextBox 34"/>
          <p:cNvSpPr txBox="1"/>
          <p:nvPr/>
        </p:nvSpPr>
        <p:spPr>
          <a:xfrm>
            <a:off x="7086600" y="5181600"/>
            <a:ext cx="1723962" cy="369332"/>
          </a:xfrm>
          <a:prstGeom prst="rect">
            <a:avLst/>
          </a:prstGeom>
          <a:noFill/>
        </p:spPr>
        <p:txBody>
          <a:bodyPr wrap="none" rtlCol="0">
            <a:spAutoFit/>
          </a:bodyPr>
          <a:lstStyle/>
          <a:p>
            <a:r>
              <a:rPr lang="en-US" b="1" dirty="0" smtClean="0">
                <a:solidFill>
                  <a:srgbClr val="4E5782"/>
                </a:solidFill>
              </a:rPr>
              <a:t>Reef Changes</a:t>
            </a:r>
            <a:endParaRPr lang="en-US" b="1" dirty="0">
              <a:solidFill>
                <a:srgbClr val="4E5782"/>
              </a:solidFill>
            </a:endParaRPr>
          </a:p>
        </p:txBody>
      </p:sp>
      <p:sp>
        <p:nvSpPr>
          <p:cNvPr id="36" name="TextBox 35"/>
          <p:cNvSpPr txBox="1"/>
          <p:nvPr/>
        </p:nvSpPr>
        <p:spPr>
          <a:xfrm>
            <a:off x="6858000" y="5715000"/>
            <a:ext cx="1608133" cy="369332"/>
          </a:xfrm>
          <a:prstGeom prst="rect">
            <a:avLst/>
          </a:prstGeom>
          <a:noFill/>
        </p:spPr>
        <p:txBody>
          <a:bodyPr wrap="none" rtlCol="0">
            <a:spAutoFit/>
          </a:bodyPr>
          <a:lstStyle/>
          <a:p>
            <a:r>
              <a:rPr lang="en-US" b="1" dirty="0" smtClean="0">
                <a:solidFill>
                  <a:srgbClr val="4E5782"/>
                </a:solidFill>
              </a:rPr>
              <a:t>Food Supply</a:t>
            </a:r>
            <a:endParaRPr lang="en-US" b="1" dirty="0">
              <a:solidFill>
                <a:srgbClr val="4E5782"/>
              </a:solidFill>
            </a:endParaRPr>
          </a:p>
        </p:txBody>
      </p:sp>
      <p:sp>
        <p:nvSpPr>
          <p:cNvPr id="37" name="TextBox 36"/>
          <p:cNvSpPr txBox="1"/>
          <p:nvPr/>
        </p:nvSpPr>
        <p:spPr>
          <a:xfrm>
            <a:off x="2545492" y="152400"/>
            <a:ext cx="2173003" cy="369332"/>
          </a:xfrm>
          <a:prstGeom prst="rect">
            <a:avLst/>
          </a:prstGeom>
          <a:noFill/>
        </p:spPr>
        <p:txBody>
          <a:bodyPr wrap="none" rtlCol="0">
            <a:spAutoFit/>
          </a:bodyPr>
          <a:lstStyle/>
          <a:p>
            <a:r>
              <a:rPr lang="en-US" b="1" dirty="0" smtClean="0">
                <a:solidFill>
                  <a:srgbClr val="4E5782"/>
                </a:solidFill>
              </a:rPr>
              <a:t>Structural Defects</a:t>
            </a:r>
            <a:endParaRPr lang="en-US" b="1" dirty="0">
              <a:solidFill>
                <a:srgbClr val="4E5782"/>
              </a:solidFill>
            </a:endParaRPr>
          </a:p>
        </p:txBody>
      </p:sp>
      <p:sp>
        <p:nvSpPr>
          <p:cNvPr id="38" name="TextBox 37"/>
          <p:cNvSpPr txBox="1"/>
          <p:nvPr/>
        </p:nvSpPr>
        <p:spPr>
          <a:xfrm>
            <a:off x="6705600" y="2743200"/>
            <a:ext cx="2031438" cy="369332"/>
          </a:xfrm>
          <a:prstGeom prst="rect">
            <a:avLst/>
          </a:prstGeom>
          <a:noFill/>
        </p:spPr>
        <p:txBody>
          <a:bodyPr wrap="none" rtlCol="0">
            <a:spAutoFit/>
          </a:bodyPr>
          <a:lstStyle/>
          <a:p>
            <a:r>
              <a:rPr lang="en-US" b="1" dirty="0" smtClean="0">
                <a:solidFill>
                  <a:srgbClr val="4E5782"/>
                </a:solidFill>
              </a:rPr>
              <a:t>Hazard Modeling</a:t>
            </a:r>
            <a:endParaRPr lang="en-US" b="1" dirty="0">
              <a:solidFill>
                <a:srgbClr val="4E5782"/>
              </a:solidFill>
            </a:endParaRPr>
          </a:p>
        </p:txBody>
      </p:sp>
      <p:sp>
        <p:nvSpPr>
          <p:cNvPr id="39" name="TextBox 38"/>
          <p:cNvSpPr txBox="1"/>
          <p:nvPr/>
        </p:nvSpPr>
        <p:spPr>
          <a:xfrm>
            <a:off x="5592654" y="1905000"/>
            <a:ext cx="2327079" cy="369332"/>
          </a:xfrm>
          <a:prstGeom prst="rect">
            <a:avLst/>
          </a:prstGeom>
          <a:noFill/>
        </p:spPr>
        <p:txBody>
          <a:bodyPr wrap="none" rtlCol="0">
            <a:spAutoFit/>
          </a:bodyPr>
          <a:lstStyle/>
          <a:p>
            <a:r>
              <a:rPr lang="en-US" b="1" dirty="0" smtClean="0">
                <a:solidFill>
                  <a:srgbClr val="4E5782"/>
                </a:solidFill>
              </a:rPr>
              <a:t>Microscopy Images</a:t>
            </a:r>
            <a:endParaRPr lang="en-US" b="1" dirty="0">
              <a:solidFill>
                <a:srgbClr val="4E5782"/>
              </a:solidFill>
            </a:endParaRPr>
          </a:p>
        </p:txBody>
      </p:sp>
      <p:sp>
        <p:nvSpPr>
          <p:cNvPr id="40" name="TextBox 39"/>
          <p:cNvSpPr txBox="1"/>
          <p:nvPr/>
        </p:nvSpPr>
        <p:spPr>
          <a:xfrm>
            <a:off x="16536" y="4419600"/>
            <a:ext cx="3558110" cy="369332"/>
          </a:xfrm>
          <a:prstGeom prst="rect">
            <a:avLst/>
          </a:prstGeom>
          <a:noFill/>
        </p:spPr>
        <p:txBody>
          <a:bodyPr wrap="none" rtlCol="0">
            <a:spAutoFit/>
          </a:bodyPr>
          <a:lstStyle/>
          <a:p>
            <a:r>
              <a:rPr lang="en-US" b="1" dirty="0" smtClean="0">
                <a:solidFill>
                  <a:srgbClr val="4E5782"/>
                </a:solidFill>
              </a:rPr>
              <a:t>Pollen Detection/Classification</a:t>
            </a:r>
            <a:endParaRPr lang="en-US" b="1" dirty="0">
              <a:solidFill>
                <a:srgbClr val="4E5782"/>
              </a:solidFill>
            </a:endParaRPr>
          </a:p>
        </p:txBody>
      </p:sp>
      <p:sp>
        <p:nvSpPr>
          <p:cNvPr id="41" name="TextBox 40"/>
          <p:cNvSpPr txBox="1"/>
          <p:nvPr/>
        </p:nvSpPr>
        <p:spPr>
          <a:xfrm>
            <a:off x="3672174" y="3810000"/>
            <a:ext cx="1596035" cy="369332"/>
          </a:xfrm>
          <a:prstGeom prst="rect">
            <a:avLst/>
          </a:prstGeom>
          <a:noFill/>
        </p:spPr>
        <p:txBody>
          <a:bodyPr wrap="none" rtlCol="0">
            <a:spAutoFit/>
          </a:bodyPr>
          <a:lstStyle/>
          <a:p>
            <a:r>
              <a:rPr lang="en-US" b="1" dirty="0" err="1" smtClean="0">
                <a:solidFill>
                  <a:srgbClr val="4E5782"/>
                </a:solidFill>
              </a:rPr>
              <a:t>Paleoclimate</a:t>
            </a:r>
            <a:endParaRPr lang="en-US" b="1" dirty="0">
              <a:solidFill>
                <a:srgbClr val="4E5782"/>
              </a:solidFill>
            </a:endParaRPr>
          </a:p>
        </p:txBody>
      </p:sp>
      <p:sp>
        <p:nvSpPr>
          <p:cNvPr id="42" name="TextBox 41"/>
          <p:cNvSpPr txBox="1"/>
          <p:nvPr/>
        </p:nvSpPr>
        <p:spPr>
          <a:xfrm>
            <a:off x="228600" y="1295400"/>
            <a:ext cx="1236148" cy="369332"/>
          </a:xfrm>
          <a:prstGeom prst="rect">
            <a:avLst/>
          </a:prstGeom>
          <a:noFill/>
        </p:spPr>
        <p:txBody>
          <a:bodyPr wrap="none" rtlCol="0">
            <a:spAutoFit/>
          </a:bodyPr>
          <a:lstStyle/>
          <a:p>
            <a:r>
              <a:rPr lang="en-US" b="1" dirty="0" smtClean="0">
                <a:solidFill>
                  <a:srgbClr val="4E5782"/>
                </a:solidFill>
              </a:rPr>
              <a:t>Evolution</a:t>
            </a:r>
            <a:endParaRPr lang="en-US" b="1" dirty="0">
              <a:solidFill>
                <a:srgbClr val="4E5782"/>
              </a:solidFill>
            </a:endParaRPr>
          </a:p>
        </p:txBody>
      </p:sp>
      <p:sp>
        <p:nvSpPr>
          <p:cNvPr id="43" name="TextBox 42"/>
          <p:cNvSpPr txBox="1"/>
          <p:nvPr/>
        </p:nvSpPr>
        <p:spPr>
          <a:xfrm>
            <a:off x="2743200" y="990600"/>
            <a:ext cx="2129835" cy="369332"/>
          </a:xfrm>
          <a:prstGeom prst="rect">
            <a:avLst/>
          </a:prstGeom>
          <a:noFill/>
        </p:spPr>
        <p:txBody>
          <a:bodyPr wrap="none" rtlCol="0">
            <a:spAutoFit/>
          </a:bodyPr>
          <a:lstStyle/>
          <a:p>
            <a:r>
              <a:rPr lang="en-US" b="1" dirty="0" smtClean="0">
                <a:solidFill>
                  <a:srgbClr val="4E5782"/>
                </a:solidFill>
              </a:rPr>
              <a:t>Root Tip Tracking</a:t>
            </a:r>
            <a:endParaRPr lang="en-US" b="1" dirty="0">
              <a:solidFill>
                <a:srgbClr val="4E5782"/>
              </a:solidFill>
            </a:endParaRPr>
          </a:p>
        </p:txBody>
      </p:sp>
      <p:sp>
        <p:nvSpPr>
          <p:cNvPr id="44" name="TextBox 43"/>
          <p:cNvSpPr txBox="1"/>
          <p:nvPr/>
        </p:nvSpPr>
        <p:spPr>
          <a:xfrm>
            <a:off x="381000" y="4114800"/>
            <a:ext cx="1416148" cy="369332"/>
          </a:xfrm>
          <a:prstGeom prst="rect">
            <a:avLst/>
          </a:prstGeom>
          <a:noFill/>
        </p:spPr>
        <p:txBody>
          <a:bodyPr wrap="none" rtlCol="0">
            <a:spAutoFit/>
          </a:bodyPr>
          <a:lstStyle/>
          <a:p>
            <a:r>
              <a:rPr lang="en-US" b="1" dirty="0" err="1" smtClean="0">
                <a:solidFill>
                  <a:srgbClr val="4E5782"/>
                </a:solidFill>
              </a:rPr>
              <a:t>Phenomics</a:t>
            </a:r>
            <a:endParaRPr lang="en-US" b="1" dirty="0">
              <a:solidFill>
                <a:srgbClr val="4E5782"/>
              </a:solidFill>
            </a:endParaRPr>
          </a:p>
        </p:txBody>
      </p:sp>
      <p:sp>
        <p:nvSpPr>
          <p:cNvPr id="45" name="TextBox 44"/>
          <p:cNvSpPr txBox="1"/>
          <p:nvPr/>
        </p:nvSpPr>
        <p:spPr>
          <a:xfrm>
            <a:off x="-12163" y="533400"/>
            <a:ext cx="2699026" cy="369332"/>
          </a:xfrm>
          <a:prstGeom prst="rect">
            <a:avLst/>
          </a:prstGeom>
          <a:noFill/>
        </p:spPr>
        <p:txBody>
          <a:bodyPr wrap="none" rtlCol="0">
            <a:spAutoFit/>
          </a:bodyPr>
          <a:lstStyle/>
          <a:p>
            <a:r>
              <a:rPr lang="en-US" b="1" dirty="0" smtClean="0">
                <a:solidFill>
                  <a:srgbClr val="4E5782"/>
                </a:solidFill>
              </a:rPr>
              <a:t>Materials Development</a:t>
            </a:r>
            <a:endParaRPr lang="en-US" b="1" dirty="0">
              <a:solidFill>
                <a:srgbClr val="4E5782"/>
              </a:solidFill>
            </a:endParaRPr>
          </a:p>
        </p:txBody>
      </p:sp>
      <p:sp>
        <p:nvSpPr>
          <p:cNvPr id="46" name="TextBox 45"/>
          <p:cNvSpPr txBox="1"/>
          <p:nvPr/>
        </p:nvSpPr>
        <p:spPr>
          <a:xfrm>
            <a:off x="685800" y="2971800"/>
            <a:ext cx="1621508" cy="369332"/>
          </a:xfrm>
          <a:prstGeom prst="rect">
            <a:avLst/>
          </a:prstGeom>
          <a:noFill/>
        </p:spPr>
        <p:txBody>
          <a:bodyPr wrap="none" rtlCol="0">
            <a:spAutoFit/>
          </a:bodyPr>
          <a:lstStyle/>
          <a:p>
            <a:r>
              <a:rPr lang="en-US" b="1" dirty="0" smtClean="0">
                <a:solidFill>
                  <a:srgbClr val="4E5782"/>
                </a:solidFill>
              </a:rPr>
              <a:t>Cell Tracking</a:t>
            </a:r>
            <a:endParaRPr lang="en-US" b="1" dirty="0">
              <a:solidFill>
                <a:srgbClr val="4E5782"/>
              </a:solidFill>
            </a:endParaRPr>
          </a:p>
        </p:txBody>
      </p:sp>
      <p:sp>
        <p:nvSpPr>
          <p:cNvPr id="47" name="TextBox 46"/>
          <p:cNvSpPr txBox="1"/>
          <p:nvPr/>
        </p:nvSpPr>
        <p:spPr>
          <a:xfrm>
            <a:off x="6400800" y="4267200"/>
            <a:ext cx="2476760" cy="369332"/>
          </a:xfrm>
          <a:prstGeom prst="rect">
            <a:avLst/>
          </a:prstGeom>
          <a:noFill/>
        </p:spPr>
        <p:txBody>
          <a:bodyPr wrap="none" rtlCol="0">
            <a:spAutoFit/>
          </a:bodyPr>
          <a:lstStyle/>
          <a:p>
            <a:r>
              <a:rPr lang="en-US" b="1" dirty="0" smtClean="0">
                <a:solidFill>
                  <a:srgbClr val="4E5782"/>
                </a:solidFill>
              </a:rPr>
              <a:t>Tissue Classification</a:t>
            </a:r>
            <a:endParaRPr lang="en-US" b="1" dirty="0">
              <a:solidFill>
                <a:srgbClr val="4E5782"/>
              </a:solidFill>
            </a:endParaRPr>
          </a:p>
        </p:txBody>
      </p:sp>
      <p:sp>
        <p:nvSpPr>
          <p:cNvPr id="48" name="TextBox 47"/>
          <p:cNvSpPr txBox="1"/>
          <p:nvPr/>
        </p:nvSpPr>
        <p:spPr>
          <a:xfrm>
            <a:off x="7315200" y="6172200"/>
            <a:ext cx="1634244" cy="369332"/>
          </a:xfrm>
          <a:prstGeom prst="rect">
            <a:avLst/>
          </a:prstGeom>
          <a:noFill/>
        </p:spPr>
        <p:txBody>
          <a:bodyPr wrap="none" rtlCol="0">
            <a:spAutoFit/>
          </a:bodyPr>
          <a:lstStyle/>
          <a:p>
            <a:r>
              <a:rPr lang="en-US" b="1" dirty="0" smtClean="0">
                <a:solidFill>
                  <a:srgbClr val="4E5782"/>
                </a:solidFill>
              </a:rPr>
              <a:t>Renal Failure</a:t>
            </a:r>
            <a:endParaRPr lang="en-US" b="1" dirty="0">
              <a:solidFill>
                <a:srgbClr val="4E5782"/>
              </a:solidFill>
            </a:endParaRPr>
          </a:p>
        </p:txBody>
      </p:sp>
      <p:sp>
        <p:nvSpPr>
          <p:cNvPr id="49" name="TextBox 48"/>
          <p:cNvSpPr txBox="1"/>
          <p:nvPr/>
        </p:nvSpPr>
        <p:spPr>
          <a:xfrm>
            <a:off x="5867400" y="838200"/>
            <a:ext cx="2787842" cy="369332"/>
          </a:xfrm>
          <a:prstGeom prst="rect">
            <a:avLst/>
          </a:prstGeom>
          <a:noFill/>
        </p:spPr>
        <p:txBody>
          <a:bodyPr wrap="none" rtlCol="0">
            <a:spAutoFit/>
          </a:bodyPr>
          <a:lstStyle/>
          <a:p>
            <a:r>
              <a:rPr lang="en-US" b="1" dirty="0" smtClean="0">
                <a:solidFill>
                  <a:srgbClr val="4E5782"/>
                </a:solidFill>
              </a:rPr>
              <a:t>Loss of Organ Function</a:t>
            </a:r>
            <a:endParaRPr lang="en-US" b="1" dirty="0">
              <a:solidFill>
                <a:srgbClr val="4E5782"/>
              </a:solidFill>
            </a:endParaRPr>
          </a:p>
        </p:txBody>
      </p:sp>
      <p:sp>
        <p:nvSpPr>
          <p:cNvPr id="50" name="TextBox 49"/>
          <p:cNvSpPr txBox="1"/>
          <p:nvPr/>
        </p:nvSpPr>
        <p:spPr>
          <a:xfrm>
            <a:off x="2743200" y="3505200"/>
            <a:ext cx="2018927" cy="369332"/>
          </a:xfrm>
          <a:prstGeom prst="rect">
            <a:avLst/>
          </a:prstGeom>
          <a:noFill/>
        </p:spPr>
        <p:txBody>
          <a:bodyPr wrap="none" rtlCol="0">
            <a:spAutoFit/>
          </a:bodyPr>
          <a:lstStyle/>
          <a:p>
            <a:r>
              <a:rPr lang="en-US" b="1" dirty="0" smtClean="0">
                <a:solidFill>
                  <a:srgbClr val="4E5782"/>
                </a:solidFill>
              </a:rPr>
              <a:t>Feedlot Tracking</a:t>
            </a:r>
            <a:endParaRPr lang="en-US" b="1" dirty="0">
              <a:solidFill>
                <a:srgbClr val="4E5782"/>
              </a:solidFill>
            </a:endParaRPr>
          </a:p>
        </p:txBody>
      </p:sp>
      <p:sp>
        <p:nvSpPr>
          <p:cNvPr id="51" name="TextBox 50"/>
          <p:cNvSpPr txBox="1"/>
          <p:nvPr/>
        </p:nvSpPr>
        <p:spPr>
          <a:xfrm>
            <a:off x="6781800" y="4876800"/>
            <a:ext cx="2173229" cy="369332"/>
          </a:xfrm>
          <a:prstGeom prst="rect">
            <a:avLst/>
          </a:prstGeom>
          <a:noFill/>
        </p:spPr>
        <p:txBody>
          <a:bodyPr wrap="none" rtlCol="0">
            <a:spAutoFit/>
          </a:bodyPr>
          <a:lstStyle/>
          <a:p>
            <a:r>
              <a:rPr lang="en-US" b="1" dirty="0" smtClean="0">
                <a:solidFill>
                  <a:srgbClr val="4E5782"/>
                </a:solidFill>
              </a:rPr>
              <a:t>Disease Detection</a:t>
            </a:r>
            <a:endParaRPr lang="en-US" b="1" dirty="0">
              <a:solidFill>
                <a:srgbClr val="4E5782"/>
              </a:solidFill>
            </a:endParaRPr>
          </a:p>
        </p:txBody>
      </p:sp>
      <p:sp>
        <p:nvSpPr>
          <p:cNvPr id="52" name="TextBox 51"/>
          <p:cNvSpPr txBox="1"/>
          <p:nvPr/>
        </p:nvSpPr>
        <p:spPr>
          <a:xfrm>
            <a:off x="228600" y="2133600"/>
            <a:ext cx="1698264" cy="369332"/>
          </a:xfrm>
          <a:prstGeom prst="rect">
            <a:avLst/>
          </a:prstGeom>
          <a:noFill/>
        </p:spPr>
        <p:txBody>
          <a:bodyPr wrap="none" rtlCol="0">
            <a:spAutoFit/>
          </a:bodyPr>
          <a:lstStyle/>
          <a:p>
            <a:r>
              <a:rPr lang="en-US" b="1" dirty="0" smtClean="0">
                <a:solidFill>
                  <a:srgbClr val="4E5782"/>
                </a:solidFill>
              </a:rPr>
              <a:t>Historic Maps</a:t>
            </a:r>
            <a:endParaRPr lang="en-US" b="1" dirty="0">
              <a:solidFill>
                <a:srgbClr val="4E5782"/>
              </a:solidFill>
            </a:endParaRPr>
          </a:p>
        </p:txBody>
      </p:sp>
      <p:sp>
        <p:nvSpPr>
          <p:cNvPr id="53" name="TextBox 52"/>
          <p:cNvSpPr txBox="1"/>
          <p:nvPr/>
        </p:nvSpPr>
        <p:spPr>
          <a:xfrm>
            <a:off x="3962400" y="5715000"/>
            <a:ext cx="1775471" cy="369332"/>
          </a:xfrm>
          <a:prstGeom prst="rect">
            <a:avLst/>
          </a:prstGeom>
          <a:noFill/>
        </p:spPr>
        <p:txBody>
          <a:bodyPr wrap="none" rtlCol="0">
            <a:spAutoFit/>
          </a:bodyPr>
          <a:lstStyle/>
          <a:p>
            <a:r>
              <a:rPr lang="en-US" b="1" dirty="0" smtClean="0">
                <a:solidFill>
                  <a:srgbClr val="4E5782"/>
                </a:solidFill>
              </a:rPr>
              <a:t>River Meander</a:t>
            </a:r>
            <a:endParaRPr lang="en-US" b="1" dirty="0">
              <a:solidFill>
                <a:srgbClr val="4E5782"/>
              </a:solidFill>
            </a:endParaRPr>
          </a:p>
        </p:txBody>
      </p:sp>
      <p:sp>
        <p:nvSpPr>
          <p:cNvPr id="54" name="TextBox 53"/>
          <p:cNvSpPr txBox="1"/>
          <p:nvPr/>
        </p:nvSpPr>
        <p:spPr>
          <a:xfrm>
            <a:off x="152400" y="5105400"/>
            <a:ext cx="2262609" cy="369332"/>
          </a:xfrm>
          <a:prstGeom prst="rect">
            <a:avLst/>
          </a:prstGeom>
          <a:noFill/>
        </p:spPr>
        <p:txBody>
          <a:bodyPr wrap="none" rtlCol="0">
            <a:spAutoFit/>
          </a:bodyPr>
          <a:lstStyle/>
          <a:p>
            <a:r>
              <a:rPr lang="en-US" b="1" dirty="0" smtClean="0">
                <a:solidFill>
                  <a:srgbClr val="4E5782"/>
                </a:solidFill>
              </a:rPr>
              <a:t>Coastline Changes</a:t>
            </a:r>
            <a:endParaRPr lang="en-US" b="1" dirty="0">
              <a:solidFill>
                <a:srgbClr val="4E5782"/>
              </a:solidFill>
            </a:endParaRPr>
          </a:p>
        </p:txBody>
      </p:sp>
      <p:sp>
        <p:nvSpPr>
          <p:cNvPr id="55" name="TextBox 54"/>
          <p:cNvSpPr txBox="1"/>
          <p:nvPr/>
        </p:nvSpPr>
        <p:spPr>
          <a:xfrm>
            <a:off x="2743200" y="2514600"/>
            <a:ext cx="1441621" cy="369332"/>
          </a:xfrm>
          <a:prstGeom prst="rect">
            <a:avLst/>
          </a:prstGeom>
          <a:noFill/>
        </p:spPr>
        <p:txBody>
          <a:bodyPr wrap="none" rtlCol="0">
            <a:spAutoFit/>
          </a:bodyPr>
          <a:lstStyle/>
          <a:p>
            <a:r>
              <a:rPr lang="en-US" b="1" dirty="0" smtClean="0">
                <a:solidFill>
                  <a:srgbClr val="4E5782"/>
                </a:solidFill>
              </a:rPr>
              <a:t>Documents</a:t>
            </a:r>
            <a:endParaRPr lang="en-US" b="1" dirty="0">
              <a:solidFill>
                <a:srgbClr val="4E5782"/>
              </a:solidFill>
            </a:endParaRPr>
          </a:p>
        </p:txBody>
      </p:sp>
      <p:sp>
        <p:nvSpPr>
          <p:cNvPr id="56" name="TextBox 55"/>
          <p:cNvSpPr txBox="1"/>
          <p:nvPr/>
        </p:nvSpPr>
        <p:spPr>
          <a:xfrm>
            <a:off x="6934200" y="1219200"/>
            <a:ext cx="642160" cy="369332"/>
          </a:xfrm>
          <a:prstGeom prst="rect">
            <a:avLst/>
          </a:prstGeom>
          <a:noFill/>
        </p:spPr>
        <p:txBody>
          <a:bodyPr wrap="none" rtlCol="0">
            <a:spAutoFit/>
          </a:bodyPr>
          <a:lstStyle/>
          <a:p>
            <a:r>
              <a:rPr lang="en-US" b="1" dirty="0" smtClean="0">
                <a:solidFill>
                  <a:srgbClr val="4E5782"/>
                </a:solidFill>
              </a:rPr>
              <a:t>NLP</a:t>
            </a:r>
            <a:endParaRPr lang="en-US" b="1" dirty="0">
              <a:solidFill>
                <a:srgbClr val="4E5782"/>
              </a:solidFill>
            </a:endParaRPr>
          </a:p>
        </p:txBody>
      </p:sp>
      <p:sp>
        <p:nvSpPr>
          <p:cNvPr id="57" name="TextBox 56"/>
          <p:cNvSpPr txBox="1"/>
          <p:nvPr/>
        </p:nvSpPr>
        <p:spPr>
          <a:xfrm>
            <a:off x="6477000" y="5486400"/>
            <a:ext cx="2305551" cy="369332"/>
          </a:xfrm>
          <a:prstGeom prst="rect">
            <a:avLst/>
          </a:prstGeom>
          <a:noFill/>
        </p:spPr>
        <p:txBody>
          <a:bodyPr wrap="none" rtlCol="0">
            <a:spAutoFit/>
          </a:bodyPr>
          <a:lstStyle/>
          <a:p>
            <a:r>
              <a:rPr lang="en-US" b="1" dirty="0" smtClean="0">
                <a:solidFill>
                  <a:srgbClr val="4E5782"/>
                </a:solidFill>
              </a:rPr>
              <a:t>Sentiment Analysis</a:t>
            </a:r>
            <a:endParaRPr lang="en-US" b="1" dirty="0">
              <a:solidFill>
                <a:srgbClr val="4E5782"/>
              </a:solidFill>
            </a:endParaRPr>
          </a:p>
        </p:txBody>
      </p:sp>
      <p:sp>
        <p:nvSpPr>
          <p:cNvPr id="58" name="TextBox 57"/>
          <p:cNvSpPr txBox="1"/>
          <p:nvPr/>
        </p:nvSpPr>
        <p:spPr>
          <a:xfrm>
            <a:off x="2971800" y="4724400"/>
            <a:ext cx="2287806" cy="369332"/>
          </a:xfrm>
          <a:prstGeom prst="rect">
            <a:avLst/>
          </a:prstGeom>
          <a:noFill/>
        </p:spPr>
        <p:txBody>
          <a:bodyPr wrap="none" rtlCol="0">
            <a:spAutoFit/>
          </a:bodyPr>
          <a:lstStyle/>
          <a:p>
            <a:r>
              <a:rPr lang="en-US" b="1" dirty="0" smtClean="0">
                <a:solidFill>
                  <a:srgbClr val="4E5782"/>
                </a:solidFill>
              </a:rPr>
              <a:t>Regions in Conflict</a:t>
            </a:r>
            <a:endParaRPr lang="en-US" b="1" dirty="0">
              <a:solidFill>
                <a:srgbClr val="4E5782"/>
              </a:solidFill>
            </a:endParaRPr>
          </a:p>
        </p:txBody>
      </p:sp>
      <p:sp>
        <p:nvSpPr>
          <p:cNvPr id="59" name="TextBox 58"/>
          <p:cNvSpPr txBox="1"/>
          <p:nvPr/>
        </p:nvSpPr>
        <p:spPr>
          <a:xfrm>
            <a:off x="609600" y="6096000"/>
            <a:ext cx="2839464" cy="369332"/>
          </a:xfrm>
          <a:prstGeom prst="rect">
            <a:avLst/>
          </a:prstGeom>
          <a:noFill/>
        </p:spPr>
        <p:txBody>
          <a:bodyPr wrap="none" rtlCol="0">
            <a:spAutoFit/>
          </a:bodyPr>
          <a:lstStyle/>
          <a:p>
            <a:r>
              <a:rPr lang="en-US" b="1" dirty="0" smtClean="0">
                <a:solidFill>
                  <a:srgbClr val="4E5782"/>
                </a:solidFill>
              </a:rPr>
              <a:t>Handwritten Documents</a:t>
            </a:r>
            <a:endParaRPr lang="en-US" b="1" dirty="0">
              <a:solidFill>
                <a:srgbClr val="4E5782"/>
              </a:solidFill>
            </a:endParaRPr>
          </a:p>
        </p:txBody>
      </p:sp>
      <p:sp>
        <p:nvSpPr>
          <p:cNvPr id="60" name="TextBox 59"/>
          <p:cNvSpPr txBox="1"/>
          <p:nvPr/>
        </p:nvSpPr>
        <p:spPr>
          <a:xfrm>
            <a:off x="3505200" y="6019800"/>
            <a:ext cx="2365514" cy="369332"/>
          </a:xfrm>
          <a:prstGeom prst="rect">
            <a:avLst/>
          </a:prstGeom>
          <a:noFill/>
        </p:spPr>
        <p:txBody>
          <a:bodyPr wrap="none" rtlCol="0">
            <a:spAutoFit/>
          </a:bodyPr>
          <a:lstStyle/>
          <a:p>
            <a:r>
              <a:rPr lang="en-US" b="1" dirty="0" smtClean="0">
                <a:solidFill>
                  <a:srgbClr val="4E5782"/>
                </a:solidFill>
              </a:rPr>
              <a:t>Pre-Digital Datasets</a:t>
            </a:r>
            <a:endParaRPr lang="en-US" b="1" dirty="0">
              <a:solidFill>
                <a:srgbClr val="4E5782"/>
              </a:solidFill>
            </a:endParaRPr>
          </a:p>
        </p:txBody>
      </p:sp>
      <p:sp>
        <p:nvSpPr>
          <p:cNvPr id="61" name="TextBox 60"/>
          <p:cNvSpPr txBox="1"/>
          <p:nvPr/>
        </p:nvSpPr>
        <p:spPr>
          <a:xfrm>
            <a:off x="7696200" y="1219200"/>
            <a:ext cx="1339504" cy="369332"/>
          </a:xfrm>
          <a:prstGeom prst="rect">
            <a:avLst/>
          </a:prstGeom>
          <a:noFill/>
        </p:spPr>
        <p:txBody>
          <a:bodyPr wrap="none" rtlCol="0">
            <a:spAutoFit/>
          </a:bodyPr>
          <a:lstStyle/>
          <a:p>
            <a:r>
              <a:rPr lang="en-US" b="1" dirty="0" smtClean="0">
                <a:solidFill>
                  <a:srgbClr val="4E5782"/>
                </a:solidFill>
              </a:rPr>
              <a:t>Databases</a:t>
            </a:r>
            <a:endParaRPr lang="en-US" b="1" dirty="0">
              <a:solidFill>
                <a:srgbClr val="4E5782"/>
              </a:solidFill>
            </a:endParaRPr>
          </a:p>
        </p:txBody>
      </p:sp>
      <p:sp>
        <p:nvSpPr>
          <p:cNvPr id="62" name="TextBox 61"/>
          <p:cNvSpPr txBox="1"/>
          <p:nvPr/>
        </p:nvSpPr>
        <p:spPr>
          <a:xfrm>
            <a:off x="2743200" y="3048000"/>
            <a:ext cx="1283600" cy="369332"/>
          </a:xfrm>
          <a:prstGeom prst="rect">
            <a:avLst/>
          </a:prstGeom>
          <a:noFill/>
        </p:spPr>
        <p:txBody>
          <a:bodyPr wrap="none" rtlCol="0">
            <a:spAutoFit/>
          </a:bodyPr>
          <a:lstStyle/>
          <a:p>
            <a:r>
              <a:rPr lang="en-US" b="1" dirty="0" smtClean="0">
                <a:solidFill>
                  <a:srgbClr val="4E5782"/>
                </a:solidFill>
              </a:rPr>
              <a:t>Web Sites</a:t>
            </a:r>
            <a:endParaRPr lang="en-US" b="1" dirty="0">
              <a:solidFill>
                <a:srgbClr val="4E5782"/>
              </a:solidFill>
            </a:endParaRPr>
          </a:p>
        </p:txBody>
      </p:sp>
      <p:sp>
        <p:nvSpPr>
          <p:cNvPr id="63" name="TextBox 62"/>
          <p:cNvSpPr txBox="1"/>
          <p:nvPr/>
        </p:nvSpPr>
        <p:spPr>
          <a:xfrm>
            <a:off x="5486400" y="2438400"/>
            <a:ext cx="1557037" cy="369332"/>
          </a:xfrm>
          <a:prstGeom prst="rect">
            <a:avLst/>
          </a:prstGeom>
          <a:noFill/>
        </p:spPr>
        <p:txBody>
          <a:bodyPr wrap="none" rtlCol="0">
            <a:spAutoFit/>
          </a:bodyPr>
          <a:lstStyle/>
          <a:p>
            <a:r>
              <a:rPr lang="en-US" b="1" dirty="0" smtClean="0">
                <a:solidFill>
                  <a:srgbClr val="4E5782"/>
                </a:solidFill>
              </a:rPr>
              <a:t>Publications</a:t>
            </a:r>
            <a:endParaRPr lang="en-US" b="1" dirty="0">
              <a:solidFill>
                <a:srgbClr val="4E5782"/>
              </a:solidFill>
            </a:endParaRPr>
          </a:p>
        </p:txBody>
      </p:sp>
      <p:sp>
        <p:nvSpPr>
          <p:cNvPr id="64" name="TextBox 63"/>
          <p:cNvSpPr txBox="1"/>
          <p:nvPr/>
        </p:nvSpPr>
        <p:spPr>
          <a:xfrm>
            <a:off x="5791200" y="6324600"/>
            <a:ext cx="1492904" cy="369332"/>
          </a:xfrm>
          <a:prstGeom prst="rect">
            <a:avLst/>
          </a:prstGeom>
          <a:noFill/>
        </p:spPr>
        <p:txBody>
          <a:bodyPr wrap="none" rtlCol="0">
            <a:spAutoFit/>
          </a:bodyPr>
          <a:lstStyle/>
          <a:p>
            <a:r>
              <a:rPr lang="en-US" b="1" dirty="0" smtClean="0">
                <a:solidFill>
                  <a:srgbClr val="4E5782"/>
                </a:solidFill>
              </a:rPr>
              <a:t>Simulations</a:t>
            </a:r>
            <a:endParaRPr lang="en-US" b="1" dirty="0">
              <a:solidFill>
                <a:srgbClr val="4E5782"/>
              </a:solidFill>
            </a:endParaRPr>
          </a:p>
        </p:txBody>
      </p:sp>
    </p:spTree>
    <p:extLst>
      <p:ext uri="{BB962C8B-B14F-4D97-AF65-F5344CB8AC3E}">
        <p14:creationId xmlns:p14="http://schemas.microsoft.com/office/powerpoint/2010/main" val="3031452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250" fill="hold"/>
                                        <p:tgtEl>
                                          <p:spTgt spid="49"/>
                                        </p:tgtEl>
                                        <p:attrNameLst>
                                          <p:attrName>ppt_x</p:attrName>
                                        </p:attrNameLst>
                                      </p:cBhvr>
                                      <p:tavLst>
                                        <p:tav tm="0">
                                          <p:val>
                                            <p:strVal val="#ppt_x"/>
                                          </p:val>
                                        </p:tav>
                                        <p:tav tm="100000">
                                          <p:val>
                                            <p:strVal val="#ppt_x"/>
                                          </p:val>
                                        </p:tav>
                                      </p:tavLst>
                                    </p:anim>
                                    <p:anim calcmode="lin" valueType="num">
                                      <p:cBhvr additive="base">
                                        <p:cTn id="23" dur="250" fill="hold"/>
                                        <p:tgtEl>
                                          <p:spTgt spid="49"/>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ppt_x"/>
                                          </p:val>
                                        </p:tav>
                                        <p:tav tm="100000">
                                          <p:val>
                                            <p:strVal val="#ppt_x"/>
                                          </p:val>
                                        </p:tav>
                                      </p:tavLst>
                                    </p:anim>
                                    <p:anim calcmode="lin" valueType="num">
                                      <p:cBhvr additive="base">
                                        <p:cTn id="28" dur="250" fill="hold"/>
                                        <p:tgtEl>
                                          <p:spTgt spid="7"/>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250" fill="hold"/>
                                        <p:tgtEl>
                                          <p:spTgt spid="8"/>
                                        </p:tgtEl>
                                        <p:attrNameLst>
                                          <p:attrName>ppt_x</p:attrName>
                                        </p:attrNameLst>
                                      </p:cBhvr>
                                      <p:tavLst>
                                        <p:tav tm="0">
                                          <p:val>
                                            <p:strVal val="#ppt_x"/>
                                          </p:val>
                                        </p:tav>
                                        <p:tav tm="100000">
                                          <p:val>
                                            <p:strVal val="#ppt_x"/>
                                          </p:val>
                                        </p:tav>
                                      </p:tavLst>
                                    </p:anim>
                                    <p:anim calcmode="lin" valueType="num">
                                      <p:cBhvr additive="base">
                                        <p:cTn id="33" dur="250" fill="hold"/>
                                        <p:tgtEl>
                                          <p:spTgt spid="8"/>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1"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ppt_x"/>
                                          </p:val>
                                        </p:tav>
                                        <p:tav tm="100000">
                                          <p:val>
                                            <p:strVal val="#ppt_x"/>
                                          </p:val>
                                        </p:tav>
                                      </p:tavLst>
                                    </p:anim>
                                    <p:anim calcmode="lin" valueType="num">
                                      <p:cBhvr additive="base">
                                        <p:cTn id="38" dur="250" fill="hold"/>
                                        <p:tgtEl>
                                          <p:spTgt spid="9"/>
                                        </p:tgtEl>
                                        <p:attrNameLst>
                                          <p:attrName>ppt_y</p:attrName>
                                        </p:attrNameLst>
                                      </p:cBhvr>
                                      <p:tavLst>
                                        <p:tav tm="0">
                                          <p:val>
                                            <p:strVal val="0-#ppt_h/2"/>
                                          </p:val>
                                        </p:tav>
                                        <p:tav tm="100000">
                                          <p:val>
                                            <p:strVal val="#ppt_y"/>
                                          </p:val>
                                        </p:tav>
                                      </p:tavLst>
                                    </p:anim>
                                  </p:childTnLst>
                                </p:cTn>
                              </p:par>
                            </p:childTnLst>
                          </p:cTn>
                        </p:par>
                        <p:par>
                          <p:cTn id="39" fill="hold">
                            <p:stCondLst>
                              <p:cond delay="1750"/>
                            </p:stCondLst>
                            <p:childTnLst>
                              <p:par>
                                <p:cTn id="40" presetID="2" presetClass="entr" presetSubtype="1"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ppt_x"/>
                                          </p:val>
                                        </p:tav>
                                        <p:tav tm="100000">
                                          <p:val>
                                            <p:strVal val="#ppt_x"/>
                                          </p:val>
                                        </p:tav>
                                      </p:tavLst>
                                    </p:anim>
                                    <p:anim calcmode="lin" valueType="num">
                                      <p:cBhvr additive="base">
                                        <p:cTn id="43" dur="250" fill="hold"/>
                                        <p:tgtEl>
                                          <p:spTgt spid="10"/>
                                        </p:tgtEl>
                                        <p:attrNameLst>
                                          <p:attrName>ppt_y</p:attrName>
                                        </p:attrNameLst>
                                      </p:cBhvr>
                                      <p:tavLst>
                                        <p:tav tm="0">
                                          <p:val>
                                            <p:strVal val="0-#ppt_h/2"/>
                                          </p:val>
                                        </p:tav>
                                        <p:tav tm="100000">
                                          <p:val>
                                            <p:strVal val="#ppt_y"/>
                                          </p:val>
                                        </p:tav>
                                      </p:tavLst>
                                    </p:anim>
                                  </p:childTnLst>
                                </p:cTn>
                              </p:par>
                            </p:childTnLst>
                          </p:cTn>
                        </p:par>
                        <p:par>
                          <p:cTn id="44" fill="hold">
                            <p:stCondLst>
                              <p:cond delay="2000"/>
                            </p:stCondLst>
                            <p:childTnLst>
                              <p:par>
                                <p:cTn id="45" presetID="2" presetClass="entr" presetSubtype="1"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250" fill="hold"/>
                                        <p:tgtEl>
                                          <p:spTgt spid="11"/>
                                        </p:tgtEl>
                                        <p:attrNameLst>
                                          <p:attrName>ppt_x</p:attrName>
                                        </p:attrNameLst>
                                      </p:cBhvr>
                                      <p:tavLst>
                                        <p:tav tm="0">
                                          <p:val>
                                            <p:strVal val="#ppt_x"/>
                                          </p:val>
                                        </p:tav>
                                        <p:tav tm="100000">
                                          <p:val>
                                            <p:strVal val="#ppt_x"/>
                                          </p:val>
                                        </p:tav>
                                      </p:tavLst>
                                    </p:anim>
                                    <p:anim calcmode="lin" valueType="num">
                                      <p:cBhvr additive="base">
                                        <p:cTn id="48" dur="250" fill="hold"/>
                                        <p:tgtEl>
                                          <p:spTgt spid="11"/>
                                        </p:tgtEl>
                                        <p:attrNameLst>
                                          <p:attrName>ppt_y</p:attrName>
                                        </p:attrNameLst>
                                      </p:cBhvr>
                                      <p:tavLst>
                                        <p:tav tm="0">
                                          <p:val>
                                            <p:strVal val="0-#ppt_h/2"/>
                                          </p:val>
                                        </p:tav>
                                        <p:tav tm="100000">
                                          <p:val>
                                            <p:strVal val="#ppt_y"/>
                                          </p:val>
                                        </p:tav>
                                      </p:tavLst>
                                    </p:anim>
                                  </p:childTnLst>
                                </p:cTn>
                              </p:par>
                            </p:childTnLst>
                          </p:cTn>
                        </p:par>
                        <p:par>
                          <p:cTn id="49" fill="hold">
                            <p:stCondLst>
                              <p:cond delay="2250"/>
                            </p:stCondLst>
                            <p:childTnLst>
                              <p:par>
                                <p:cTn id="50" presetID="2" presetClass="entr" presetSubtype="1"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250" fill="hold"/>
                                        <p:tgtEl>
                                          <p:spTgt spid="13"/>
                                        </p:tgtEl>
                                        <p:attrNameLst>
                                          <p:attrName>ppt_x</p:attrName>
                                        </p:attrNameLst>
                                      </p:cBhvr>
                                      <p:tavLst>
                                        <p:tav tm="0">
                                          <p:val>
                                            <p:strVal val="#ppt_x"/>
                                          </p:val>
                                        </p:tav>
                                        <p:tav tm="100000">
                                          <p:val>
                                            <p:strVal val="#ppt_x"/>
                                          </p:val>
                                        </p:tav>
                                      </p:tavLst>
                                    </p:anim>
                                    <p:anim calcmode="lin" valueType="num">
                                      <p:cBhvr additive="base">
                                        <p:cTn id="53" dur="250" fill="hold"/>
                                        <p:tgtEl>
                                          <p:spTgt spid="13"/>
                                        </p:tgtEl>
                                        <p:attrNameLst>
                                          <p:attrName>ppt_y</p:attrName>
                                        </p:attrNameLst>
                                      </p:cBhvr>
                                      <p:tavLst>
                                        <p:tav tm="0">
                                          <p:val>
                                            <p:strVal val="0-#ppt_h/2"/>
                                          </p:val>
                                        </p:tav>
                                        <p:tav tm="100000">
                                          <p:val>
                                            <p:strVal val="#ppt_y"/>
                                          </p:val>
                                        </p:tav>
                                      </p:tavLst>
                                    </p:anim>
                                  </p:childTnLst>
                                </p:cTn>
                              </p:par>
                            </p:childTnLst>
                          </p:cTn>
                        </p:par>
                        <p:par>
                          <p:cTn id="54" fill="hold">
                            <p:stCondLst>
                              <p:cond delay="2500"/>
                            </p:stCondLst>
                            <p:childTnLst>
                              <p:par>
                                <p:cTn id="55" presetID="2" presetClass="entr" presetSubtype="1"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250" fill="hold"/>
                                        <p:tgtEl>
                                          <p:spTgt spid="14"/>
                                        </p:tgtEl>
                                        <p:attrNameLst>
                                          <p:attrName>ppt_x</p:attrName>
                                        </p:attrNameLst>
                                      </p:cBhvr>
                                      <p:tavLst>
                                        <p:tav tm="0">
                                          <p:val>
                                            <p:strVal val="#ppt_x"/>
                                          </p:val>
                                        </p:tav>
                                        <p:tav tm="100000">
                                          <p:val>
                                            <p:strVal val="#ppt_x"/>
                                          </p:val>
                                        </p:tav>
                                      </p:tavLst>
                                    </p:anim>
                                    <p:anim calcmode="lin" valueType="num">
                                      <p:cBhvr additive="base">
                                        <p:cTn id="58" dur="250" fill="hold"/>
                                        <p:tgtEl>
                                          <p:spTgt spid="14"/>
                                        </p:tgtEl>
                                        <p:attrNameLst>
                                          <p:attrName>ppt_y</p:attrName>
                                        </p:attrNameLst>
                                      </p:cBhvr>
                                      <p:tavLst>
                                        <p:tav tm="0">
                                          <p:val>
                                            <p:strVal val="0-#ppt_h/2"/>
                                          </p:val>
                                        </p:tav>
                                        <p:tav tm="100000">
                                          <p:val>
                                            <p:strVal val="#ppt_y"/>
                                          </p:val>
                                        </p:tav>
                                      </p:tavLst>
                                    </p:anim>
                                  </p:childTnLst>
                                </p:cTn>
                              </p:par>
                            </p:childTnLst>
                          </p:cTn>
                        </p:par>
                        <p:par>
                          <p:cTn id="59" fill="hold">
                            <p:stCondLst>
                              <p:cond delay="2750"/>
                            </p:stCondLst>
                            <p:childTnLst>
                              <p:par>
                                <p:cTn id="60" presetID="2" presetClass="entr" presetSubtype="1"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250" fill="hold"/>
                                        <p:tgtEl>
                                          <p:spTgt spid="15"/>
                                        </p:tgtEl>
                                        <p:attrNameLst>
                                          <p:attrName>ppt_x</p:attrName>
                                        </p:attrNameLst>
                                      </p:cBhvr>
                                      <p:tavLst>
                                        <p:tav tm="0">
                                          <p:val>
                                            <p:strVal val="#ppt_x"/>
                                          </p:val>
                                        </p:tav>
                                        <p:tav tm="100000">
                                          <p:val>
                                            <p:strVal val="#ppt_x"/>
                                          </p:val>
                                        </p:tav>
                                      </p:tavLst>
                                    </p:anim>
                                    <p:anim calcmode="lin" valueType="num">
                                      <p:cBhvr additive="base">
                                        <p:cTn id="63" dur="250" fill="hold"/>
                                        <p:tgtEl>
                                          <p:spTgt spid="15"/>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1"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250" fill="hold"/>
                                        <p:tgtEl>
                                          <p:spTgt spid="16"/>
                                        </p:tgtEl>
                                        <p:attrNameLst>
                                          <p:attrName>ppt_x</p:attrName>
                                        </p:attrNameLst>
                                      </p:cBhvr>
                                      <p:tavLst>
                                        <p:tav tm="0">
                                          <p:val>
                                            <p:strVal val="#ppt_x"/>
                                          </p:val>
                                        </p:tav>
                                        <p:tav tm="100000">
                                          <p:val>
                                            <p:strVal val="#ppt_x"/>
                                          </p:val>
                                        </p:tav>
                                      </p:tavLst>
                                    </p:anim>
                                    <p:anim calcmode="lin" valueType="num">
                                      <p:cBhvr additive="base">
                                        <p:cTn id="68" dur="250" fill="hold"/>
                                        <p:tgtEl>
                                          <p:spTgt spid="16"/>
                                        </p:tgtEl>
                                        <p:attrNameLst>
                                          <p:attrName>ppt_y</p:attrName>
                                        </p:attrNameLst>
                                      </p:cBhvr>
                                      <p:tavLst>
                                        <p:tav tm="0">
                                          <p:val>
                                            <p:strVal val="0-#ppt_h/2"/>
                                          </p:val>
                                        </p:tav>
                                        <p:tav tm="100000">
                                          <p:val>
                                            <p:strVal val="#ppt_y"/>
                                          </p:val>
                                        </p:tav>
                                      </p:tavLst>
                                    </p:anim>
                                  </p:childTnLst>
                                </p:cTn>
                              </p:par>
                            </p:childTnLst>
                          </p:cTn>
                        </p:par>
                        <p:par>
                          <p:cTn id="69" fill="hold">
                            <p:stCondLst>
                              <p:cond delay="3250"/>
                            </p:stCondLst>
                            <p:childTnLst>
                              <p:par>
                                <p:cTn id="70" presetID="2" presetClass="entr" presetSubtype="1"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additive="base">
                                        <p:cTn id="72" dur="250" fill="hold"/>
                                        <p:tgtEl>
                                          <p:spTgt spid="50"/>
                                        </p:tgtEl>
                                        <p:attrNameLst>
                                          <p:attrName>ppt_x</p:attrName>
                                        </p:attrNameLst>
                                      </p:cBhvr>
                                      <p:tavLst>
                                        <p:tav tm="0">
                                          <p:val>
                                            <p:strVal val="#ppt_x"/>
                                          </p:val>
                                        </p:tav>
                                        <p:tav tm="100000">
                                          <p:val>
                                            <p:strVal val="#ppt_x"/>
                                          </p:val>
                                        </p:tav>
                                      </p:tavLst>
                                    </p:anim>
                                    <p:anim calcmode="lin" valueType="num">
                                      <p:cBhvr additive="base">
                                        <p:cTn id="73" dur="250" fill="hold"/>
                                        <p:tgtEl>
                                          <p:spTgt spid="50"/>
                                        </p:tgtEl>
                                        <p:attrNameLst>
                                          <p:attrName>ppt_y</p:attrName>
                                        </p:attrNameLst>
                                      </p:cBhvr>
                                      <p:tavLst>
                                        <p:tav tm="0">
                                          <p:val>
                                            <p:strVal val="0-#ppt_h/2"/>
                                          </p:val>
                                        </p:tav>
                                        <p:tav tm="100000">
                                          <p:val>
                                            <p:strVal val="#ppt_y"/>
                                          </p:val>
                                        </p:tav>
                                      </p:tavLst>
                                    </p:anim>
                                  </p:childTnLst>
                                </p:cTn>
                              </p:par>
                            </p:childTnLst>
                          </p:cTn>
                        </p:par>
                        <p:par>
                          <p:cTn id="74" fill="hold">
                            <p:stCondLst>
                              <p:cond delay="3500"/>
                            </p:stCondLst>
                            <p:childTnLst>
                              <p:par>
                                <p:cTn id="75" presetID="2" presetClass="entr" presetSubtype="1"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250" fill="hold"/>
                                        <p:tgtEl>
                                          <p:spTgt spid="51"/>
                                        </p:tgtEl>
                                        <p:attrNameLst>
                                          <p:attrName>ppt_x</p:attrName>
                                        </p:attrNameLst>
                                      </p:cBhvr>
                                      <p:tavLst>
                                        <p:tav tm="0">
                                          <p:val>
                                            <p:strVal val="#ppt_x"/>
                                          </p:val>
                                        </p:tav>
                                        <p:tav tm="100000">
                                          <p:val>
                                            <p:strVal val="#ppt_x"/>
                                          </p:val>
                                        </p:tav>
                                      </p:tavLst>
                                    </p:anim>
                                    <p:anim calcmode="lin" valueType="num">
                                      <p:cBhvr additive="base">
                                        <p:cTn id="78" dur="250" fill="hold"/>
                                        <p:tgtEl>
                                          <p:spTgt spid="51"/>
                                        </p:tgtEl>
                                        <p:attrNameLst>
                                          <p:attrName>ppt_y</p:attrName>
                                        </p:attrNameLst>
                                      </p:cBhvr>
                                      <p:tavLst>
                                        <p:tav tm="0">
                                          <p:val>
                                            <p:strVal val="0-#ppt_h/2"/>
                                          </p:val>
                                        </p:tav>
                                        <p:tav tm="100000">
                                          <p:val>
                                            <p:strVal val="#ppt_y"/>
                                          </p:val>
                                        </p:tav>
                                      </p:tavLst>
                                    </p:anim>
                                  </p:childTnLst>
                                </p:cTn>
                              </p:par>
                            </p:childTnLst>
                          </p:cTn>
                        </p:par>
                        <p:par>
                          <p:cTn id="79" fill="hold">
                            <p:stCondLst>
                              <p:cond delay="3750"/>
                            </p:stCondLst>
                            <p:childTnLst>
                              <p:par>
                                <p:cTn id="80" presetID="2" presetClass="entr" presetSubtype="1"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250" fill="hold"/>
                                        <p:tgtEl>
                                          <p:spTgt spid="17"/>
                                        </p:tgtEl>
                                        <p:attrNameLst>
                                          <p:attrName>ppt_x</p:attrName>
                                        </p:attrNameLst>
                                      </p:cBhvr>
                                      <p:tavLst>
                                        <p:tav tm="0">
                                          <p:val>
                                            <p:strVal val="#ppt_x"/>
                                          </p:val>
                                        </p:tav>
                                        <p:tav tm="100000">
                                          <p:val>
                                            <p:strVal val="#ppt_x"/>
                                          </p:val>
                                        </p:tav>
                                      </p:tavLst>
                                    </p:anim>
                                    <p:anim calcmode="lin" valueType="num">
                                      <p:cBhvr additive="base">
                                        <p:cTn id="83" dur="250" fill="hold"/>
                                        <p:tgtEl>
                                          <p:spTgt spid="17"/>
                                        </p:tgtEl>
                                        <p:attrNameLst>
                                          <p:attrName>ppt_y</p:attrName>
                                        </p:attrNameLst>
                                      </p:cBhvr>
                                      <p:tavLst>
                                        <p:tav tm="0">
                                          <p:val>
                                            <p:strVal val="0-#ppt_h/2"/>
                                          </p:val>
                                        </p:tav>
                                        <p:tav tm="100000">
                                          <p:val>
                                            <p:strVal val="#ppt_y"/>
                                          </p:val>
                                        </p:tav>
                                      </p:tavLst>
                                    </p:anim>
                                  </p:childTnLst>
                                </p:cTn>
                              </p:par>
                            </p:childTnLst>
                          </p:cTn>
                        </p:par>
                        <p:par>
                          <p:cTn id="84" fill="hold">
                            <p:stCondLst>
                              <p:cond delay="4000"/>
                            </p:stCondLst>
                            <p:childTnLst>
                              <p:par>
                                <p:cTn id="85" presetID="2" presetClass="entr" presetSubtype="1"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250" fill="hold"/>
                                        <p:tgtEl>
                                          <p:spTgt spid="18"/>
                                        </p:tgtEl>
                                        <p:attrNameLst>
                                          <p:attrName>ppt_x</p:attrName>
                                        </p:attrNameLst>
                                      </p:cBhvr>
                                      <p:tavLst>
                                        <p:tav tm="0">
                                          <p:val>
                                            <p:strVal val="#ppt_x"/>
                                          </p:val>
                                        </p:tav>
                                        <p:tav tm="100000">
                                          <p:val>
                                            <p:strVal val="#ppt_x"/>
                                          </p:val>
                                        </p:tav>
                                      </p:tavLst>
                                    </p:anim>
                                    <p:anim calcmode="lin" valueType="num">
                                      <p:cBhvr additive="base">
                                        <p:cTn id="88" dur="250" fill="hold"/>
                                        <p:tgtEl>
                                          <p:spTgt spid="18"/>
                                        </p:tgtEl>
                                        <p:attrNameLst>
                                          <p:attrName>ppt_y</p:attrName>
                                        </p:attrNameLst>
                                      </p:cBhvr>
                                      <p:tavLst>
                                        <p:tav tm="0">
                                          <p:val>
                                            <p:strVal val="0-#ppt_h/2"/>
                                          </p:val>
                                        </p:tav>
                                        <p:tav tm="100000">
                                          <p:val>
                                            <p:strVal val="#ppt_y"/>
                                          </p:val>
                                        </p:tav>
                                      </p:tavLst>
                                    </p:anim>
                                  </p:childTnLst>
                                </p:cTn>
                              </p:par>
                            </p:childTnLst>
                          </p:cTn>
                        </p:par>
                        <p:par>
                          <p:cTn id="89" fill="hold">
                            <p:stCondLst>
                              <p:cond delay="4250"/>
                            </p:stCondLst>
                            <p:childTnLst>
                              <p:par>
                                <p:cTn id="90" presetID="2" presetClass="entr" presetSubtype="1"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 calcmode="lin" valueType="num">
                                      <p:cBhvr additive="base">
                                        <p:cTn id="92" dur="250" fill="hold"/>
                                        <p:tgtEl>
                                          <p:spTgt spid="19"/>
                                        </p:tgtEl>
                                        <p:attrNameLst>
                                          <p:attrName>ppt_x</p:attrName>
                                        </p:attrNameLst>
                                      </p:cBhvr>
                                      <p:tavLst>
                                        <p:tav tm="0">
                                          <p:val>
                                            <p:strVal val="#ppt_x"/>
                                          </p:val>
                                        </p:tav>
                                        <p:tav tm="100000">
                                          <p:val>
                                            <p:strVal val="#ppt_x"/>
                                          </p:val>
                                        </p:tav>
                                      </p:tavLst>
                                    </p:anim>
                                    <p:anim calcmode="lin" valueType="num">
                                      <p:cBhvr additive="base">
                                        <p:cTn id="93" dur="250" fill="hold"/>
                                        <p:tgtEl>
                                          <p:spTgt spid="19"/>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1" fill="hold" grpId="0" nodeType="after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250" fill="hold"/>
                                        <p:tgtEl>
                                          <p:spTgt spid="43"/>
                                        </p:tgtEl>
                                        <p:attrNameLst>
                                          <p:attrName>ppt_x</p:attrName>
                                        </p:attrNameLst>
                                      </p:cBhvr>
                                      <p:tavLst>
                                        <p:tav tm="0">
                                          <p:val>
                                            <p:strVal val="#ppt_x"/>
                                          </p:val>
                                        </p:tav>
                                        <p:tav tm="100000">
                                          <p:val>
                                            <p:strVal val="#ppt_x"/>
                                          </p:val>
                                        </p:tav>
                                      </p:tavLst>
                                    </p:anim>
                                    <p:anim calcmode="lin" valueType="num">
                                      <p:cBhvr additive="base">
                                        <p:cTn id="98" dur="250" fill="hold"/>
                                        <p:tgtEl>
                                          <p:spTgt spid="43"/>
                                        </p:tgtEl>
                                        <p:attrNameLst>
                                          <p:attrName>ppt_y</p:attrName>
                                        </p:attrNameLst>
                                      </p:cBhvr>
                                      <p:tavLst>
                                        <p:tav tm="0">
                                          <p:val>
                                            <p:strVal val="0-#ppt_h/2"/>
                                          </p:val>
                                        </p:tav>
                                        <p:tav tm="100000">
                                          <p:val>
                                            <p:strVal val="#ppt_y"/>
                                          </p:val>
                                        </p:tav>
                                      </p:tavLst>
                                    </p:anim>
                                  </p:childTnLst>
                                </p:cTn>
                              </p:par>
                            </p:childTnLst>
                          </p:cTn>
                        </p:par>
                        <p:par>
                          <p:cTn id="99" fill="hold">
                            <p:stCondLst>
                              <p:cond delay="4750"/>
                            </p:stCondLst>
                            <p:childTnLst>
                              <p:par>
                                <p:cTn id="100" presetID="2" presetClass="entr" presetSubtype="1" fill="hold" grpId="0" nodeType="afterEffect">
                                  <p:stCondLst>
                                    <p:cond delay="0"/>
                                  </p:stCondLst>
                                  <p:childTnLst>
                                    <p:set>
                                      <p:cBhvr>
                                        <p:cTn id="101" dur="1" fill="hold">
                                          <p:stCondLst>
                                            <p:cond delay="0"/>
                                          </p:stCondLst>
                                        </p:cTn>
                                        <p:tgtEl>
                                          <p:spTgt spid="44"/>
                                        </p:tgtEl>
                                        <p:attrNameLst>
                                          <p:attrName>style.visibility</p:attrName>
                                        </p:attrNameLst>
                                      </p:cBhvr>
                                      <p:to>
                                        <p:strVal val="visible"/>
                                      </p:to>
                                    </p:set>
                                    <p:anim calcmode="lin" valueType="num">
                                      <p:cBhvr additive="base">
                                        <p:cTn id="102" dur="250" fill="hold"/>
                                        <p:tgtEl>
                                          <p:spTgt spid="44"/>
                                        </p:tgtEl>
                                        <p:attrNameLst>
                                          <p:attrName>ppt_x</p:attrName>
                                        </p:attrNameLst>
                                      </p:cBhvr>
                                      <p:tavLst>
                                        <p:tav tm="0">
                                          <p:val>
                                            <p:strVal val="#ppt_x"/>
                                          </p:val>
                                        </p:tav>
                                        <p:tav tm="100000">
                                          <p:val>
                                            <p:strVal val="#ppt_x"/>
                                          </p:val>
                                        </p:tav>
                                      </p:tavLst>
                                    </p:anim>
                                    <p:anim calcmode="lin" valueType="num">
                                      <p:cBhvr additive="base">
                                        <p:cTn id="103" dur="250" fill="hold"/>
                                        <p:tgtEl>
                                          <p:spTgt spid="44"/>
                                        </p:tgtEl>
                                        <p:attrNameLst>
                                          <p:attrName>ppt_y</p:attrName>
                                        </p:attrNameLst>
                                      </p:cBhvr>
                                      <p:tavLst>
                                        <p:tav tm="0">
                                          <p:val>
                                            <p:strVal val="0-#ppt_h/2"/>
                                          </p:val>
                                        </p:tav>
                                        <p:tav tm="100000">
                                          <p:val>
                                            <p:strVal val="#ppt_y"/>
                                          </p:val>
                                        </p:tav>
                                      </p:tavLst>
                                    </p:anim>
                                  </p:childTnLst>
                                </p:cTn>
                              </p:par>
                            </p:childTnLst>
                          </p:cTn>
                        </p:par>
                        <p:par>
                          <p:cTn id="104" fill="hold">
                            <p:stCondLst>
                              <p:cond delay="5000"/>
                            </p:stCondLst>
                            <p:childTnLst>
                              <p:par>
                                <p:cTn id="105" presetID="2" presetClass="entr" presetSubtype="1" fill="hold" grpId="0" nodeType="after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250" fill="hold"/>
                                        <p:tgtEl>
                                          <p:spTgt spid="20"/>
                                        </p:tgtEl>
                                        <p:attrNameLst>
                                          <p:attrName>ppt_x</p:attrName>
                                        </p:attrNameLst>
                                      </p:cBhvr>
                                      <p:tavLst>
                                        <p:tav tm="0">
                                          <p:val>
                                            <p:strVal val="#ppt_x"/>
                                          </p:val>
                                        </p:tav>
                                        <p:tav tm="100000">
                                          <p:val>
                                            <p:strVal val="#ppt_x"/>
                                          </p:val>
                                        </p:tav>
                                      </p:tavLst>
                                    </p:anim>
                                    <p:anim calcmode="lin" valueType="num">
                                      <p:cBhvr additive="base">
                                        <p:cTn id="108" dur="250" fill="hold"/>
                                        <p:tgtEl>
                                          <p:spTgt spid="20"/>
                                        </p:tgtEl>
                                        <p:attrNameLst>
                                          <p:attrName>ppt_y</p:attrName>
                                        </p:attrNameLst>
                                      </p:cBhvr>
                                      <p:tavLst>
                                        <p:tav tm="0">
                                          <p:val>
                                            <p:strVal val="0-#ppt_h/2"/>
                                          </p:val>
                                        </p:tav>
                                        <p:tav tm="100000">
                                          <p:val>
                                            <p:strVal val="#ppt_y"/>
                                          </p:val>
                                        </p:tav>
                                      </p:tavLst>
                                    </p:anim>
                                  </p:childTnLst>
                                </p:cTn>
                              </p:par>
                            </p:childTnLst>
                          </p:cTn>
                        </p:par>
                        <p:par>
                          <p:cTn id="109" fill="hold">
                            <p:stCondLst>
                              <p:cond delay="5250"/>
                            </p:stCondLst>
                            <p:childTnLst>
                              <p:par>
                                <p:cTn id="110" presetID="2" presetClass="entr" presetSubtype="1" fill="hold" grpId="0" nodeType="afterEffect">
                                  <p:stCondLst>
                                    <p:cond delay="0"/>
                                  </p:stCondLst>
                                  <p:childTnLst>
                                    <p:set>
                                      <p:cBhvr>
                                        <p:cTn id="111" dur="1" fill="hold">
                                          <p:stCondLst>
                                            <p:cond delay="0"/>
                                          </p:stCondLst>
                                        </p:cTn>
                                        <p:tgtEl>
                                          <p:spTgt spid="21"/>
                                        </p:tgtEl>
                                        <p:attrNameLst>
                                          <p:attrName>style.visibility</p:attrName>
                                        </p:attrNameLst>
                                      </p:cBhvr>
                                      <p:to>
                                        <p:strVal val="visible"/>
                                      </p:to>
                                    </p:set>
                                    <p:anim calcmode="lin" valueType="num">
                                      <p:cBhvr additive="base">
                                        <p:cTn id="112" dur="250" fill="hold"/>
                                        <p:tgtEl>
                                          <p:spTgt spid="21"/>
                                        </p:tgtEl>
                                        <p:attrNameLst>
                                          <p:attrName>ppt_x</p:attrName>
                                        </p:attrNameLst>
                                      </p:cBhvr>
                                      <p:tavLst>
                                        <p:tav tm="0">
                                          <p:val>
                                            <p:strVal val="#ppt_x"/>
                                          </p:val>
                                        </p:tav>
                                        <p:tav tm="100000">
                                          <p:val>
                                            <p:strVal val="#ppt_x"/>
                                          </p:val>
                                        </p:tav>
                                      </p:tavLst>
                                    </p:anim>
                                    <p:anim calcmode="lin" valueType="num">
                                      <p:cBhvr additive="base">
                                        <p:cTn id="113" dur="250" fill="hold"/>
                                        <p:tgtEl>
                                          <p:spTgt spid="21"/>
                                        </p:tgtEl>
                                        <p:attrNameLst>
                                          <p:attrName>ppt_y</p:attrName>
                                        </p:attrNameLst>
                                      </p:cBhvr>
                                      <p:tavLst>
                                        <p:tav tm="0">
                                          <p:val>
                                            <p:strVal val="0-#ppt_h/2"/>
                                          </p:val>
                                        </p:tav>
                                        <p:tav tm="100000">
                                          <p:val>
                                            <p:strVal val="#ppt_y"/>
                                          </p:val>
                                        </p:tav>
                                      </p:tavLst>
                                    </p:anim>
                                  </p:childTnLst>
                                </p:cTn>
                              </p:par>
                            </p:childTnLst>
                          </p:cTn>
                        </p:par>
                        <p:par>
                          <p:cTn id="114" fill="hold">
                            <p:stCondLst>
                              <p:cond delay="5500"/>
                            </p:stCondLst>
                            <p:childTnLst>
                              <p:par>
                                <p:cTn id="115" presetID="2" presetClass="entr" presetSubtype="1" fill="hold" grpId="0" nodeType="afterEffect">
                                  <p:stCondLst>
                                    <p:cond delay="0"/>
                                  </p:stCondLst>
                                  <p:childTnLst>
                                    <p:set>
                                      <p:cBhvr>
                                        <p:cTn id="116" dur="1" fill="hold">
                                          <p:stCondLst>
                                            <p:cond delay="0"/>
                                          </p:stCondLst>
                                        </p:cTn>
                                        <p:tgtEl>
                                          <p:spTgt spid="22"/>
                                        </p:tgtEl>
                                        <p:attrNameLst>
                                          <p:attrName>style.visibility</p:attrName>
                                        </p:attrNameLst>
                                      </p:cBhvr>
                                      <p:to>
                                        <p:strVal val="visible"/>
                                      </p:to>
                                    </p:set>
                                    <p:anim calcmode="lin" valueType="num">
                                      <p:cBhvr additive="base">
                                        <p:cTn id="117" dur="250" fill="hold"/>
                                        <p:tgtEl>
                                          <p:spTgt spid="22"/>
                                        </p:tgtEl>
                                        <p:attrNameLst>
                                          <p:attrName>ppt_x</p:attrName>
                                        </p:attrNameLst>
                                      </p:cBhvr>
                                      <p:tavLst>
                                        <p:tav tm="0">
                                          <p:val>
                                            <p:strVal val="#ppt_x"/>
                                          </p:val>
                                        </p:tav>
                                        <p:tav tm="100000">
                                          <p:val>
                                            <p:strVal val="#ppt_x"/>
                                          </p:val>
                                        </p:tav>
                                      </p:tavLst>
                                    </p:anim>
                                    <p:anim calcmode="lin" valueType="num">
                                      <p:cBhvr additive="base">
                                        <p:cTn id="118" dur="250" fill="hold"/>
                                        <p:tgtEl>
                                          <p:spTgt spid="22"/>
                                        </p:tgtEl>
                                        <p:attrNameLst>
                                          <p:attrName>ppt_y</p:attrName>
                                        </p:attrNameLst>
                                      </p:cBhvr>
                                      <p:tavLst>
                                        <p:tav tm="0">
                                          <p:val>
                                            <p:strVal val="0-#ppt_h/2"/>
                                          </p:val>
                                        </p:tav>
                                        <p:tav tm="100000">
                                          <p:val>
                                            <p:strVal val="#ppt_y"/>
                                          </p:val>
                                        </p:tav>
                                      </p:tavLst>
                                    </p:anim>
                                  </p:childTnLst>
                                </p:cTn>
                              </p:par>
                            </p:childTnLst>
                          </p:cTn>
                        </p:par>
                        <p:par>
                          <p:cTn id="119" fill="hold">
                            <p:stCondLst>
                              <p:cond delay="5750"/>
                            </p:stCondLst>
                            <p:childTnLst>
                              <p:par>
                                <p:cTn id="120" presetID="2" presetClass="entr" presetSubtype="1" fill="hold" grpId="0" nodeType="afterEffect">
                                  <p:stCondLst>
                                    <p:cond delay="0"/>
                                  </p:stCondLst>
                                  <p:childTnLst>
                                    <p:set>
                                      <p:cBhvr>
                                        <p:cTn id="121" dur="1" fill="hold">
                                          <p:stCondLst>
                                            <p:cond delay="0"/>
                                          </p:stCondLst>
                                        </p:cTn>
                                        <p:tgtEl>
                                          <p:spTgt spid="23"/>
                                        </p:tgtEl>
                                        <p:attrNameLst>
                                          <p:attrName>style.visibility</p:attrName>
                                        </p:attrNameLst>
                                      </p:cBhvr>
                                      <p:to>
                                        <p:strVal val="visible"/>
                                      </p:to>
                                    </p:set>
                                    <p:anim calcmode="lin" valueType="num">
                                      <p:cBhvr additive="base">
                                        <p:cTn id="122" dur="250" fill="hold"/>
                                        <p:tgtEl>
                                          <p:spTgt spid="23"/>
                                        </p:tgtEl>
                                        <p:attrNameLst>
                                          <p:attrName>ppt_x</p:attrName>
                                        </p:attrNameLst>
                                      </p:cBhvr>
                                      <p:tavLst>
                                        <p:tav tm="0">
                                          <p:val>
                                            <p:strVal val="#ppt_x"/>
                                          </p:val>
                                        </p:tav>
                                        <p:tav tm="100000">
                                          <p:val>
                                            <p:strVal val="#ppt_x"/>
                                          </p:val>
                                        </p:tav>
                                      </p:tavLst>
                                    </p:anim>
                                    <p:anim calcmode="lin" valueType="num">
                                      <p:cBhvr additive="base">
                                        <p:cTn id="123" dur="250" fill="hold"/>
                                        <p:tgtEl>
                                          <p:spTgt spid="23"/>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1" fill="hold" grpId="0" nodeType="after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additive="base">
                                        <p:cTn id="127" dur="250" fill="hold"/>
                                        <p:tgtEl>
                                          <p:spTgt spid="24"/>
                                        </p:tgtEl>
                                        <p:attrNameLst>
                                          <p:attrName>ppt_x</p:attrName>
                                        </p:attrNameLst>
                                      </p:cBhvr>
                                      <p:tavLst>
                                        <p:tav tm="0">
                                          <p:val>
                                            <p:strVal val="#ppt_x"/>
                                          </p:val>
                                        </p:tav>
                                        <p:tav tm="100000">
                                          <p:val>
                                            <p:strVal val="#ppt_x"/>
                                          </p:val>
                                        </p:tav>
                                      </p:tavLst>
                                    </p:anim>
                                    <p:anim calcmode="lin" valueType="num">
                                      <p:cBhvr additive="base">
                                        <p:cTn id="128" dur="250" fill="hold"/>
                                        <p:tgtEl>
                                          <p:spTgt spid="24"/>
                                        </p:tgtEl>
                                        <p:attrNameLst>
                                          <p:attrName>ppt_y</p:attrName>
                                        </p:attrNameLst>
                                      </p:cBhvr>
                                      <p:tavLst>
                                        <p:tav tm="0">
                                          <p:val>
                                            <p:strVal val="0-#ppt_h/2"/>
                                          </p:val>
                                        </p:tav>
                                        <p:tav tm="100000">
                                          <p:val>
                                            <p:strVal val="#ppt_y"/>
                                          </p:val>
                                        </p:tav>
                                      </p:tavLst>
                                    </p:anim>
                                  </p:childTnLst>
                                </p:cTn>
                              </p:par>
                            </p:childTnLst>
                          </p:cTn>
                        </p:par>
                        <p:par>
                          <p:cTn id="129" fill="hold">
                            <p:stCondLst>
                              <p:cond delay="6250"/>
                            </p:stCondLst>
                            <p:childTnLst>
                              <p:par>
                                <p:cTn id="130" presetID="2" presetClass="entr" presetSubtype="1" fill="hold" grpId="0" nodeType="afterEffect">
                                  <p:stCondLst>
                                    <p:cond delay="0"/>
                                  </p:stCondLst>
                                  <p:childTnLst>
                                    <p:set>
                                      <p:cBhvr>
                                        <p:cTn id="131" dur="1" fill="hold">
                                          <p:stCondLst>
                                            <p:cond delay="0"/>
                                          </p:stCondLst>
                                        </p:cTn>
                                        <p:tgtEl>
                                          <p:spTgt spid="25"/>
                                        </p:tgtEl>
                                        <p:attrNameLst>
                                          <p:attrName>style.visibility</p:attrName>
                                        </p:attrNameLst>
                                      </p:cBhvr>
                                      <p:to>
                                        <p:strVal val="visible"/>
                                      </p:to>
                                    </p:set>
                                    <p:anim calcmode="lin" valueType="num">
                                      <p:cBhvr additive="base">
                                        <p:cTn id="132" dur="250" fill="hold"/>
                                        <p:tgtEl>
                                          <p:spTgt spid="25"/>
                                        </p:tgtEl>
                                        <p:attrNameLst>
                                          <p:attrName>ppt_x</p:attrName>
                                        </p:attrNameLst>
                                      </p:cBhvr>
                                      <p:tavLst>
                                        <p:tav tm="0">
                                          <p:val>
                                            <p:strVal val="#ppt_x"/>
                                          </p:val>
                                        </p:tav>
                                        <p:tav tm="100000">
                                          <p:val>
                                            <p:strVal val="#ppt_x"/>
                                          </p:val>
                                        </p:tav>
                                      </p:tavLst>
                                    </p:anim>
                                    <p:anim calcmode="lin" valueType="num">
                                      <p:cBhvr additive="base">
                                        <p:cTn id="133" dur="250" fill="hold"/>
                                        <p:tgtEl>
                                          <p:spTgt spid="25"/>
                                        </p:tgtEl>
                                        <p:attrNameLst>
                                          <p:attrName>ppt_y</p:attrName>
                                        </p:attrNameLst>
                                      </p:cBhvr>
                                      <p:tavLst>
                                        <p:tav tm="0">
                                          <p:val>
                                            <p:strVal val="0-#ppt_h/2"/>
                                          </p:val>
                                        </p:tav>
                                        <p:tav tm="100000">
                                          <p:val>
                                            <p:strVal val="#ppt_y"/>
                                          </p:val>
                                        </p:tav>
                                      </p:tavLst>
                                    </p:anim>
                                  </p:childTnLst>
                                </p:cTn>
                              </p:par>
                            </p:childTnLst>
                          </p:cTn>
                        </p:par>
                        <p:par>
                          <p:cTn id="134" fill="hold">
                            <p:stCondLst>
                              <p:cond delay="6500"/>
                            </p:stCondLst>
                            <p:childTnLst>
                              <p:par>
                                <p:cTn id="135" presetID="2" presetClass="entr" presetSubtype="1" fill="hold" grpId="0" nodeType="afterEffect">
                                  <p:stCondLst>
                                    <p:cond delay="0"/>
                                  </p:stCondLst>
                                  <p:childTnLst>
                                    <p:set>
                                      <p:cBhvr>
                                        <p:cTn id="136" dur="1" fill="hold">
                                          <p:stCondLst>
                                            <p:cond delay="0"/>
                                          </p:stCondLst>
                                        </p:cTn>
                                        <p:tgtEl>
                                          <p:spTgt spid="26"/>
                                        </p:tgtEl>
                                        <p:attrNameLst>
                                          <p:attrName>style.visibility</p:attrName>
                                        </p:attrNameLst>
                                      </p:cBhvr>
                                      <p:to>
                                        <p:strVal val="visible"/>
                                      </p:to>
                                    </p:set>
                                    <p:anim calcmode="lin" valueType="num">
                                      <p:cBhvr additive="base">
                                        <p:cTn id="137" dur="250" fill="hold"/>
                                        <p:tgtEl>
                                          <p:spTgt spid="26"/>
                                        </p:tgtEl>
                                        <p:attrNameLst>
                                          <p:attrName>ppt_x</p:attrName>
                                        </p:attrNameLst>
                                      </p:cBhvr>
                                      <p:tavLst>
                                        <p:tav tm="0">
                                          <p:val>
                                            <p:strVal val="#ppt_x"/>
                                          </p:val>
                                        </p:tav>
                                        <p:tav tm="100000">
                                          <p:val>
                                            <p:strVal val="#ppt_x"/>
                                          </p:val>
                                        </p:tav>
                                      </p:tavLst>
                                    </p:anim>
                                    <p:anim calcmode="lin" valueType="num">
                                      <p:cBhvr additive="base">
                                        <p:cTn id="138" dur="250" fill="hold"/>
                                        <p:tgtEl>
                                          <p:spTgt spid="26"/>
                                        </p:tgtEl>
                                        <p:attrNameLst>
                                          <p:attrName>ppt_y</p:attrName>
                                        </p:attrNameLst>
                                      </p:cBhvr>
                                      <p:tavLst>
                                        <p:tav tm="0">
                                          <p:val>
                                            <p:strVal val="0-#ppt_h/2"/>
                                          </p:val>
                                        </p:tav>
                                        <p:tav tm="100000">
                                          <p:val>
                                            <p:strVal val="#ppt_y"/>
                                          </p:val>
                                        </p:tav>
                                      </p:tavLst>
                                    </p:anim>
                                  </p:childTnLst>
                                </p:cTn>
                              </p:par>
                            </p:childTnLst>
                          </p:cTn>
                        </p:par>
                        <p:par>
                          <p:cTn id="139" fill="hold">
                            <p:stCondLst>
                              <p:cond delay="6750"/>
                            </p:stCondLst>
                            <p:childTnLst>
                              <p:par>
                                <p:cTn id="140" presetID="2" presetClass="entr" presetSubtype="1" fill="hold" grpId="0" nodeType="afterEffect">
                                  <p:stCondLst>
                                    <p:cond delay="0"/>
                                  </p:stCondLst>
                                  <p:childTnLst>
                                    <p:set>
                                      <p:cBhvr>
                                        <p:cTn id="141" dur="1" fill="hold">
                                          <p:stCondLst>
                                            <p:cond delay="0"/>
                                          </p:stCondLst>
                                        </p:cTn>
                                        <p:tgtEl>
                                          <p:spTgt spid="27"/>
                                        </p:tgtEl>
                                        <p:attrNameLst>
                                          <p:attrName>style.visibility</p:attrName>
                                        </p:attrNameLst>
                                      </p:cBhvr>
                                      <p:to>
                                        <p:strVal val="visible"/>
                                      </p:to>
                                    </p:set>
                                    <p:anim calcmode="lin" valueType="num">
                                      <p:cBhvr additive="base">
                                        <p:cTn id="142" dur="250" fill="hold"/>
                                        <p:tgtEl>
                                          <p:spTgt spid="27"/>
                                        </p:tgtEl>
                                        <p:attrNameLst>
                                          <p:attrName>ppt_x</p:attrName>
                                        </p:attrNameLst>
                                      </p:cBhvr>
                                      <p:tavLst>
                                        <p:tav tm="0">
                                          <p:val>
                                            <p:strVal val="#ppt_x"/>
                                          </p:val>
                                        </p:tav>
                                        <p:tav tm="100000">
                                          <p:val>
                                            <p:strVal val="#ppt_x"/>
                                          </p:val>
                                        </p:tav>
                                      </p:tavLst>
                                    </p:anim>
                                    <p:anim calcmode="lin" valueType="num">
                                      <p:cBhvr additive="base">
                                        <p:cTn id="143" dur="250" fill="hold"/>
                                        <p:tgtEl>
                                          <p:spTgt spid="27"/>
                                        </p:tgtEl>
                                        <p:attrNameLst>
                                          <p:attrName>ppt_y</p:attrName>
                                        </p:attrNameLst>
                                      </p:cBhvr>
                                      <p:tavLst>
                                        <p:tav tm="0">
                                          <p:val>
                                            <p:strVal val="0-#ppt_h/2"/>
                                          </p:val>
                                        </p:tav>
                                        <p:tav tm="100000">
                                          <p:val>
                                            <p:strVal val="#ppt_y"/>
                                          </p:val>
                                        </p:tav>
                                      </p:tavLst>
                                    </p:anim>
                                  </p:childTnLst>
                                </p:cTn>
                              </p:par>
                            </p:childTnLst>
                          </p:cTn>
                        </p:par>
                        <p:par>
                          <p:cTn id="144" fill="hold">
                            <p:stCondLst>
                              <p:cond delay="7000"/>
                            </p:stCondLst>
                            <p:childTnLst>
                              <p:par>
                                <p:cTn id="145" presetID="2" presetClass="entr" presetSubtype="1" fill="hold" grpId="0" nodeType="after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250" fill="hold"/>
                                        <p:tgtEl>
                                          <p:spTgt spid="33"/>
                                        </p:tgtEl>
                                        <p:attrNameLst>
                                          <p:attrName>ppt_x</p:attrName>
                                        </p:attrNameLst>
                                      </p:cBhvr>
                                      <p:tavLst>
                                        <p:tav tm="0">
                                          <p:val>
                                            <p:strVal val="#ppt_x"/>
                                          </p:val>
                                        </p:tav>
                                        <p:tav tm="100000">
                                          <p:val>
                                            <p:strVal val="#ppt_x"/>
                                          </p:val>
                                        </p:tav>
                                      </p:tavLst>
                                    </p:anim>
                                    <p:anim calcmode="lin" valueType="num">
                                      <p:cBhvr additive="base">
                                        <p:cTn id="148" dur="250" fill="hold"/>
                                        <p:tgtEl>
                                          <p:spTgt spid="33"/>
                                        </p:tgtEl>
                                        <p:attrNameLst>
                                          <p:attrName>ppt_y</p:attrName>
                                        </p:attrNameLst>
                                      </p:cBhvr>
                                      <p:tavLst>
                                        <p:tav tm="0">
                                          <p:val>
                                            <p:strVal val="0-#ppt_h/2"/>
                                          </p:val>
                                        </p:tav>
                                        <p:tav tm="100000">
                                          <p:val>
                                            <p:strVal val="#ppt_y"/>
                                          </p:val>
                                        </p:tav>
                                      </p:tavLst>
                                    </p:anim>
                                  </p:childTnLst>
                                </p:cTn>
                              </p:par>
                            </p:childTnLst>
                          </p:cTn>
                        </p:par>
                        <p:par>
                          <p:cTn id="149" fill="hold">
                            <p:stCondLst>
                              <p:cond delay="7250"/>
                            </p:stCondLst>
                            <p:childTnLst>
                              <p:par>
                                <p:cTn id="150" presetID="2" presetClass="entr" presetSubtype="1" fill="hold" grpId="0" nodeType="afterEffect">
                                  <p:stCondLst>
                                    <p:cond delay="0"/>
                                  </p:stCondLst>
                                  <p:childTnLst>
                                    <p:set>
                                      <p:cBhvr>
                                        <p:cTn id="151" dur="1" fill="hold">
                                          <p:stCondLst>
                                            <p:cond delay="0"/>
                                          </p:stCondLst>
                                        </p:cTn>
                                        <p:tgtEl>
                                          <p:spTgt spid="37"/>
                                        </p:tgtEl>
                                        <p:attrNameLst>
                                          <p:attrName>style.visibility</p:attrName>
                                        </p:attrNameLst>
                                      </p:cBhvr>
                                      <p:to>
                                        <p:strVal val="visible"/>
                                      </p:to>
                                    </p:set>
                                    <p:anim calcmode="lin" valueType="num">
                                      <p:cBhvr additive="base">
                                        <p:cTn id="152" dur="250" fill="hold"/>
                                        <p:tgtEl>
                                          <p:spTgt spid="37"/>
                                        </p:tgtEl>
                                        <p:attrNameLst>
                                          <p:attrName>ppt_x</p:attrName>
                                        </p:attrNameLst>
                                      </p:cBhvr>
                                      <p:tavLst>
                                        <p:tav tm="0">
                                          <p:val>
                                            <p:strVal val="#ppt_x"/>
                                          </p:val>
                                        </p:tav>
                                        <p:tav tm="100000">
                                          <p:val>
                                            <p:strVal val="#ppt_x"/>
                                          </p:val>
                                        </p:tav>
                                      </p:tavLst>
                                    </p:anim>
                                    <p:anim calcmode="lin" valueType="num">
                                      <p:cBhvr additive="base">
                                        <p:cTn id="153" dur="250" fill="hold"/>
                                        <p:tgtEl>
                                          <p:spTgt spid="37"/>
                                        </p:tgtEl>
                                        <p:attrNameLst>
                                          <p:attrName>ppt_y</p:attrName>
                                        </p:attrNameLst>
                                      </p:cBhvr>
                                      <p:tavLst>
                                        <p:tav tm="0">
                                          <p:val>
                                            <p:strVal val="0-#ppt_h/2"/>
                                          </p:val>
                                        </p:tav>
                                        <p:tav tm="100000">
                                          <p:val>
                                            <p:strVal val="#ppt_y"/>
                                          </p:val>
                                        </p:tav>
                                      </p:tavLst>
                                    </p:anim>
                                  </p:childTnLst>
                                </p:cTn>
                              </p:par>
                            </p:childTnLst>
                          </p:cTn>
                        </p:par>
                        <p:par>
                          <p:cTn id="154" fill="hold">
                            <p:stCondLst>
                              <p:cond delay="7500"/>
                            </p:stCondLst>
                            <p:childTnLst>
                              <p:par>
                                <p:cTn id="155" presetID="2" presetClass="entr" presetSubtype="1" fill="hold" grpId="0" nodeType="afterEffect">
                                  <p:stCondLst>
                                    <p:cond delay="0"/>
                                  </p:stCondLst>
                                  <p:childTnLst>
                                    <p:set>
                                      <p:cBhvr>
                                        <p:cTn id="156" dur="1" fill="hold">
                                          <p:stCondLst>
                                            <p:cond delay="0"/>
                                          </p:stCondLst>
                                        </p:cTn>
                                        <p:tgtEl>
                                          <p:spTgt spid="38"/>
                                        </p:tgtEl>
                                        <p:attrNameLst>
                                          <p:attrName>style.visibility</p:attrName>
                                        </p:attrNameLst>
                                      </p:cBhvr>
                                      <p:to>
                                        <p:strVal val="visible"/>
                                      </p:to>
                                    </p:set>
                                    <p:anim calcmode="lin" valueType="num">
                                      <p:cBhvr additive="base">
                                        <p:cTn id="157" dur="250" fill="hold"/>
                                        <p:tgtEl>
                                          <p:spTgt spid="38"/>
                                        </p:tgtEl>
                                        <p:attrNameLst>
                                          <p:attrName>ppt_x</p:attrName>
                                        </p:attrNameLst>
                                      </p:cBhvr>
                                      <p:tavLst>
                                        <p:tav tm="0">
                                          <p:val>
                                            <p:strVal val="#ppt_x"/>
                                          </p:val>
                                        </p:tav>
                                        <p:tav tm="100000">
                                          <p:val>
                                            <p:strVal val="#ppt_x"/>
                                          </p:val>
                                        </p:tav>
                                      </p:tavLst>
                                    </p:anim>
                                    <p:anim calcmode="lin" valueType="num">
                                      <p:cBhvr additive="base">
                                        <p:cTn id="158" dur="250" fill="hold"/>
                                        <p:tgtEl>
                                          <p:spTgt spid="38"/>
                                        </p:tgtEl>
                                        <p:attrNameLst>
                                          <p:attrName>ppt_y</p:attrName>
                                        </p:attrNameLst>
                                      </p:cBhvr>
                                      <p:tavLst>
                                        <p:tav tm="0">
                                          <p:val>
                                            <p:strVal val="0-#ppt_h/2"/>
                                          </p:val>
                                        </p:tav>
                                        <p:tav tm="100000">
                                          <p:val>
                                            <p:strVal val="#ppt_y"/>
                                          </p:val>
                                        </p:tav>
                                      </p:tavLst>
                                    </p:anim>
                                  </p:childTnLst>
                                </p:cTn>
                              </p:par>
                            </p:childTnLst>
                          </p:cTn>
                        </p:par>
                        <p:par>
                          <p:cTn id="159" fill="hold">
                            <p:stCondLst>
                              <p:cond delay="7750"/>
                            </p:stCondLst>
                            <p:childTnLst>
                              <p:par>
                                <p:cTn id="160" presetID="2" presetClass="entr" presetSubtype="1" fill="hold" grpId="0" nodeType="afterEffect">
                                  <p:stCondLst>
                                    <p:cond delay="0"/>
                                  </p:stCondLst>
                                  <p:childTnLst>
                                    <p:set>
                                      <p:cBhvr>
                                        <p:cTn id="161" dur="1" fill="hold">
                                          <p:stCondLst>
                                            <p:cond delay="0"/>
                                          </p:stCondLst>
                                        </p:cTn>
                                        <p:tgtEl>
                                          <p:spTgt spid="28"/>
                                        </p:tgtEl>
                                        <p:attrNameLst>
                                          <p:attrName>style.visibility</p:attrName>
                                        </p:attrNameLst>
                                      </p:cBhvr>
                                      <p:to>
                                        <p:strVal val="visible"/>
                                      </p:to>
                                    </p:set>
                                    <p:anim calcmode="lin" valueType="num">
                                      <p:cBhvr additive="base">
                                        <p:cTn id="162" dur="250" fill="hold"/>
                                        <p:tgtEl>
                                          <p:spTgt spid="28"/>
                                        </p:tgtEl>
                                        <p:attrNameLst>
                                          <p:attrName>ppt_x</p:attrName>
                                        </p:attrNameLst>
                                      </p:cBhvr>
                                      <p:tavLst>
                                        <p:tav tm="0">
                                          <p:val>
                                            <p:strVal val="#ppt_x"/>
                                          </p:val>
                                        </p:tav>
                                        <p:tav tm="100000">
                                          <p:val>
                                            <p:strVal val="#ppt_x"/>
                                          </p:val>
                                        </p:tav>
                                      </p:tavLst>
                                    </p:anim>
                                    <p:anim calcmode="lin" valueType="num">
                                      <p:cBhvr additive="base">
                                        <p:cTn id="163" dur="250" fill="hold"/>
                                        <p:tgtEl>
                                          <p:spTgt spid="28"/>
                                        </p:tgtEl>
                                        <p:attrNameLst>
                                          <p:attrName>ppt_y</p:attrName>
                                        </p:attrNameLst>
                                      </p:cBhvr>
                                      <p:tavLst>
                                        <p:tav tm="0">
                                          <p:val>
                                            <p:strVal val="0-#ppt_h/2"/>
                                          </p:val>
                                        </p:tav>
                                        <p:tav tm="100000">
                                          <p:val>
                                            <p:strVal val="#ppt_y"/>
                                          </p:val>
                                        </p:tav>
                                      </p:tavLst>
                                    </p:anim>
                                  </p:childTnLst>
                                </p:cTn>
                              </p:par>
                            </p:childTnLst>
                          </p:cTn>
                        </p:par>
                        <p:par>
                          <p:cTn id="164" fill="hold">
                            <p:stCondLst>
                              <p:cond delay="8000"/>
                            </p:stCondLst>
                            <p:childTnLst>
                              <p:par>
                                <p:cTn id="165" presetID="2" presetClass="entr" presetSubtype="1" fill="hold" grpId="0" nodeType="afterEffect">
                                  <p:stCondLst>
                                    <p:cond delay="0"/>
                                  </p:stCondLst>
                                  <p:childTnLst>
                                    <p:set>
                                      <p:cBhvr>
                                        <p:cTn id="166" dur="1" fill="hold">
                                          <p:stCondLst>
                                            <p:cond delay="0"/>
                                          </p:stCondLst>
                                        </p:cTn>
                                        <p:tgtEl>
                                          <p:spTgt spid="29"/>
                                        </p:tgtEl>
                                        <p:attrNameLst>
                                          <p:attrName>style.visibility</p:attrName>
                                        </p:attrNameLst>
                                      </p:cBhvr>
                                      <p:to>
                                        <p:strVal val="visible"/>
                                      </p:to>
                                    </p:set>
                                    <p:anim calcmode="lin" valueType="num">
                                      <p:cBhvr additive="base">
                                        <p:cTn id="167" dur="250" fill="hold"/>
                                        <p:tgtEl>
                                          <p:spTgt spid="29"/>
                                        </p:tgtEl>
                                        <p:attrNameLst>
                                          <p:attrName>ppt_x</p:attrName>
                                        </p:attrNameLst>
                                      </p:cBhvr>
                                      <p:tavLst>
                                        <p:tav tm="0">
                                          <p:val>
                                            <p:strVal val="#ppt_x"/>
                                          </p:val>
                                        </p:tav>
                                        <p:tav tm="100000">
                                          <p:val>
                                            <p:strVal val="#ppt_x"/>
                                          </p:val>
                                        </p:tav>
                                      </p:tavLst>
                                    </p:anim>
                                    <p:anim calcmode="lin" valueType="num">
                                      <p:cBhvr additive="base">
                                        <p:cTn id="168" dur="250" fill="hold"/>
                                        <p:tgtEl>
                                          <p:spTgt spid="29"/>
                                        </p:tgtEl>
                                        <p:attrNameLst>
                                          <p:attrName>ppt_y</p:attrName>
                                        </p:attrNameLst>
                                      </p:cBhvr>
                                      <p:tavLst>
                                        <p:tav tm="0">
                                          <p:val>
                                            <p:strVal val="0-#ppt_h/2"/>
                                          </p:val>
                                        </p:tav>
                                        <p:tav tm="100000">
                                          <p:val>
                                            <p:strVal val="#ppt_y"/>
                                          </p:val>
                                        </p:tav>
                                      </p:tavLst>
                                    </p:anim>
                                  </p:childTnLst>
                                </p:cTn>
                              </p:par>
                            </p:childTnLst>
                          </p:cTn>
                        </p:par>
                        <p:par>
                          <p:cTn id="169" fill="hold">
                            <p:stCondLst>
                              <p:cond delay="8250"/>
                            </p:stCondLst>
                            <p:childTnLst>
                              <p:par>
                                <p:cTn id="170" presetID="2" presetClass="entr" presetSubtype="1" fill="hold" grpId="0" nodeType="afterEffect">
                                  <p:stCondLst>
                                    <p:cond delay="0"/>
                                  </p:stCondLst>
                                  <p:childTnLst>
                                    <p:set>
                                      <p:cBhvr>
                                        <p:cTn id="171" dur="1" fill="hold">
                                          <p:stCondLst>
                                            <p:cond delay="0"/>
                                          </p:stCondLst>
                                        </p:cTn>
                                        <p:tgtEl>
                                          <p:spTgt spid="30"/>
                                        </p:tgtEl>
                                        <p:attrNameLst>
                                          <p:attrName>style.visibility</p:attrName>
                                        </p:attrNameLst>
                                      </p:cBhvr>
                                      <p:to>
                                        <p:strVal val="visible"/>
                                      </p:to>
                                    </p:set>
                                    <p:anim calcmode="lin" valueType="num">
                                      <p:cBhvr additive="base">
                                        <p:cTn id="172" dur="250" fill="hold"/>
                                        <p:tgtEl>
                                          <p:spTgt spid="30"/>
                                        </p:tgtEl>
                                        <p:attrNameLst>
                                          <p:attrName>ppt_x</p:attrName>
                                        </p:attrNameLst>
                                      </p:cBhvr>
                                      <p:tavLst>
                                        <p:tav tm="0">
                                          <p:val>
                                            <p:strVal val="#ppt_x"/>
                                          </p:val>
                                        </p:tav>
                                        <p:tav tm="100000">
                                          <p:val>
                                            <p:strVal val="#ppt_x"/>
                                          </p:val>
                                        </p:tav>
                                      </p:tavLst>
                                    </p:anim>
                                    <p:anim calcmode="lin" valueType="num">
                                      <p:cBhvr additive="base">
                                        <p:cTn id="173" dur="250" fill="hold"/>
                                        <p:tgtEl>
                                          <p:spTgt spid="30"/>
                                        </p:tgtEl>
                                        <p:attrNameLst>
                                          <p:attrName>ppt_y</p:attrName>
                                        </p:attrNameLst>
                                      </p:cBhvr>
                                      <p:tavLst>
                                        <p:tav tm="0">
                                          <p:val>
                                            <p:strVal val="0-#ppt_h/2"/>
                                          </p:val>
                                        </p:tav>
                                        <p:tav tm="100000">
                                          <p:val>
                                            <p:strVal val="#ppt_y"/>
                                          </p:val>
                                        </p:tav>
                                      </p:tavLst>
                                    </p:anim>
                                  </p:childTnLst>
                                </p:cTn>
                              </p:par>
                            </p:childTnLst>
                          </p:cTn>
                        </p:par>
                        <p:par>
                          <p:cTn id="174" fill="hold">
                            <p:stCondLst>
                              <p:cond delay="8500"/>
                            </p:stCondLst>
                            <p:childTnLst>
                              <p:par>
                                <p:cTn id="175" presetID="2" presetClass="entr" presetSubtype="1" fill="hold" grpId="0" nodeType="afterEffect">
                                  <p:stCondLst>
                                    <p:cond delay="0"/>
                                  </p:stCondLst>
                                  <p:childTnLst>
                                    <p:set>
                                      <p:cBhvr>
                                        <p:cTn id="176" dur="1" fill="hold">
                                          <p:stCondLst>
                                            <p:cond delay="0"/>
                                          </p:stCondLst>
                                        </p:cTn>
                                        <p:tgtEl>
                                          <p:spTgt spid="31"/>
                                        </p:tgtEl>
                                        <p:attrNameLst>
                                          <p:attrName>style.visibility</p:attrName>
                                        </p:attrNameLst>
                                      </p:cBhvr>
                                      <p:to>
                                        <p:strVal val="visible"/>
                                      </p:to>
                                    </p:set>
                                    <p:anim calcmode="lin" valueType="num">
                                      <p:cBhvr additive="base">
                                        <p:cTn id="177" dur="250" fill="hold"/>
                                        <p:tgtEl>
                                          <p:spTgt spid="31"/>
                                        </p:tgtEl>
                                        <p:attrNameLst>
                                          <p:attrName>ppt_x</p:attrName>
                                        </p:attrNameLst>
                                      </p:cBhvr>
                                      <p:tavLst>
                                        <p:tav tm="0">
                                          <p:val>
                                            <p:strVal val="#ppt_x"/>
                                          </p:val>
                                        </p:tav>
                                        <p:tav tm="100000">
                                          <p:val>
                                            <p:strVal val="#ppt_x"/>
                                          </p:val>
                                        </p:tav>
                                      </p:tavLst>
                                    </p:anim>
                                    <p:anim calcmode="lin" valueType="num">
                                      <p:cBhvr additive="base">
                                        <p:cTn id="178" dur="250" fill="hold"/>
                                        <p:tgtEl>
                                          <p:spTgt spid="31"/>
                                        </p:tgtEl>
                                        <p:attrNameLst>
                                          <p:attrName>ppt_y</p:attrName>
                                        </p:attrNameLst>
                                      </p:cBhvr>
                                      <p:tavLst>
                                        <p:tav tm="0">
                                          <p:val>
                                            <p:strVal val="0-#ppt_h/2"/>
                                          </p:val>
                                        </p:tav>
                                        <p:tav tm="100000">
                                          <p:val>
                                            <p:strVal val="#ppt_y"/>
                                          </p:val>
                                        </p:tav>
                                      </p:tavLst>
                                    </p:anim>
                                  </p:childTnLst>
                                </p:cTn>
                              </p:par>
                            </p:childTnLst>
                          </p:cTn>
                        </p:par>
                        <p:par>
                          <p:cTn id="179" fill="hold">
                            <p:stCondLst>
                              <p:cond delay="8750"/>
                            </p:stCondLst>
                            <p:childTnLst>
                              <p:par>
                                <p:cTn id="180" presetID="2" presetClass="entr" presetSubtype="1" fill="hold" grpId="0" nodeType="afterEffect">
                                  <p:stCondLst>
                                    <p:cond delay="0"/>
                                  </p:stCondLst>
                                  <p:childTnLst>
                                    <p:set>
                                      <p:cBhvr>
                                        <p:cTn id="181" dur="1" fill="hold">
                                          <p:stCondLst>
                                            <p:cond delay="0"/>
                                          </p:stCondLst>
                                        </p:cTn>
                                        <p:tgtEl>
                                          <p:spTgt spid="34"/>
                                        </p:tgtEl>
                                        <p:attrNameLst>
                                          <p:attrName>style.visibility</p:attrName>
                                        </p:attrNameLst>
                                      </p:cBhvr>
                                      <p:to>
                                        <p:strVal val="visible"/>
                                      </p:to>
                                    </p:set>
                                    <p:anim calcmode="lin" valueType="num">
                                      <p:cBhvr additive="base">
                                        <p:cTn id="182" dur="250" fill="hold"/>
                                        <p:tgtEl>
                                          <p:spTgt spid="34"/>
                                        </p:tgtEl>
                                        <p:attrNameLst>
                                          <p:attrName>ppt_x</p:attrName>
                                        </p:attrNameLst>
                                      </p:cBhvr>
                                      <p:tavLst>
                                        <p:tav tm="0">
                                          <p:val>
                                            <p:strVal val="#ppt_x"/>
                                          </p:val>
                                        </p:tav>
                                        <p:tav tm="100000">
                                          <p:val>
                                            <p:strVal val="#ppt_x"/>
                                          </p:val>
                                        </p:tav>
                                      </p:tavLst>
                                    </p:anim>
                                    <p:anim calcmode="lin" valueType="num">
                                      <p:cBhvr additive="base">
                                        <p:cTn id="183" dur="250" fill="hold"/>
                                        <p:tgtEl>
                                          <p:spTgt spid="34"/>
                                        </p:tgtEl>
                                        <p:attrNameLst>
                                          <p:attrName>ppt_y</p:attrName>
                                        </p:attrNameLst>
                                      </p:cBhvr>
                                      <p:tavLst>
                                        <p:tav tm="0">
                                          <p:val>
                                            <p:strVal val="0-#ppt_h/2"/>
                                          </p:val>
                                        </p:tav>
                                        <p:tav tm="100000">
                                          <p:val>
                                            <p:strVal val="#ppt_y"/>
                                          </p:val>
                                        </p:tav>
                                      </p:tavLst>
                                    </p:anim>
                                  </p:childTnLst>
                                </p:cTn>
                              </p:par>
                            </p:childTnLst>
                          </p:cTn>
                        </p:par>
                        <p:par>
                          <p:cTn id="184" fill="hold">
                            <p:stCondLst>
                              <p:cond delay="9000"/>
                            </p:stCondLst>
                            <p:childTnLst>
                              <p:par>
                                <p:cTn id="185" presetID="2" presetClass="entr" presetSubtype="1" fill="hold" grpId="0" nodeType="afterEffect">
                                  <p:stCondLst>
                                    <p:cond delay="0"/>
                                  </p:stCondLst>
                                  <p:childTnLst>
                                    <p:set>
                                      <p:cBhvr>
                                        <p:cTn id="186" dur="1" fill="hold">
                                          <p:stCondLst>
                                            <p:cond delay="0"/>
                                          </p:stCondLst>
                                        </p:cTn>
                                        <p:tgtEl>
                                          <p:spTgt spid="35"/>
                                        </p:tgtEl>
                                        <p:attrNameLst>
                                          <p:attrName>style.visibility</p:attrName>
                                        </p:attrNameLst>
                                      </p:cBhvr>
                                      <p:to>
                                        <p:strVal val="visible"/>
                                      </p:to>
                                    </p:set>
                                    <p:anim calcmode="lin" valueType="num">
                                      <p:cBhvr additive="base">
                                        <p:cTn id="187" dur="250" fill="hold"/>
                                        <p:tgtEl>
                                          <p:spTgt spid="35"/>
                                        </p:tgtEl>
                                        <p:attrNameLst>
                                          <p:attrName>ppt_x</p:attrName>
                                        </p:attrNameLst>
                                      </p:cBhvr>
                                      <p:tavLst>
                                        <p:tav tm="0">
                                          <p:val>
                                            <p:strVal val="#ppt_x"/>
                                          </p:val>
                                        </p:tav>
                                        <p:tav tm="100000">
                                          <p:val>
                                            <p:strVal val="#ppt_x"/>
                                          </p:val>
                                        </p:tav>
                                      </p:tavLst>
                                    </p:anim>
                                    <p:anim calcmode="lin" valueType="num">
                                      <p:cBhvr additive="base">
                                        <p:cTn id="188" dur="250" fill="hold"/>
                                        <p:tgtEl>
                                          <p:spTgt spid="35"/>
                                        </p:tgtEl>
                                        <p:attrNameLst>
                                          <p:attrName>ppt_y</p:attrName>
                                        </p:attrNameLst>
                                      </p:cBhvr>
                                      <p:tavLst>
                                        <p:tav tm="0">
                                          <p:val>
                                            <p:strVal val="0-#ppt_h/2"/>
                                          </p:val>
                                        </p:tav>
                                        <p:tav tm="100000">
                                          <p:val>
                                            <p:strVal val="#ppt_y"/>
                                          </p:val>
                                        </p:tav>
                                      </p:tavLst>
                                    </p:anim>
                                  </p:childTnLst>
                                </p:cTn>
                              </p:par>
                            </p:childTnLst>
                          </p:cTn>
                        </p:par>
                        <p:par>
                          <p:cTn id="189" fill="hold">
                            <p:stCondLst>
                              <p:cond delay="9250"/>
                            </p:stCondLst>
                            <p:childTnLst>
                              <p:par>
                                <p:cTn id="190" presetID="2" presetClass="entr" presetSubtype="1" fill="hold" grpId="0" nodeType="afterEffect">
                                  <p:stCondLst>
                                    <p:cond delay="0"/>
                                  </p:stCondLst>
                                  <p:childTnLst>
                                    <p:set>
                                      <p:cBhvr>
                                        <p:cTn id="191" dur="1" fill="hold">
                                          <p:stCondLst>
                                            <p:cond delay="0"/>
                                          </p:stCondLst>
                                        </p:cTn>
                                        <p:tgtEl>
                                          <p:spTgt spid="36"/>
                                        </p:tgtEl>
                                        <p:attrNameLst>
                                          <p:attrName>style.visibility</p:attrName>
                                        </p:attrNameLst>
                                      </p:cBhvr>
                                      <p:to>
                                        <p:strVal val="visible"/>
                                      </p:to>
                                    </p:set>
                                    <p:anim calcmode="lin" valueType="num">
                                      <p:cBhvr additive="base">
                                        <p:cTn id="192" dur="250" fill="hold"/>
                                        <p:tgtEl>
                                          <p:spTgt spid="36"/>
                                        </p:tgtEl>
                                        <p:attrNameLst>
                                          <p:attrName>ppt_x</p:attrName>
                                        </p:attrNameLst>
                                      </p:cBhvr>
                                      <p:tavLst>
                                        <p:tav tm="0">
                                          <p:val>
                                            <p:strVal val="#ppt_x"/>
                                          </p:val>
                                        </p:tav>
                                        <p:tav tm="100000">
                                          <p:val>
                                            <p:strVal val="#ppt_x"/>
                                          </p:val>
                                        </p:tav>
                                      </p:tavLst>
                                    </p:anim>
                                    <p:anim calcmode="lin" valueType="num">
                                      <p:cBhvr additive="base">
                                        <p:cTn id="193" dur="250" fill="hold"/>
                                        <p:tgtEl>
                                          <p:spTgt spid="36"/>
                                        </p:tgtEl>
                                        <p:attrNameLst>
                                          <p:attrName>ppt_y</p:attrName>
                                        </p:attrNameLst>
                                      </p:cBhvr>
                                      <p:tavLst>
                                        <p:tav tm="0">
                                          <p:val>
                                            <p:strVal val="0-#ppt_h/2"/>
                                          </p:val>
                                        </p:tav>
                                        <p:tav tm="100000">
                                          <p:val>
                                            <p:strVal val="#ppt_y"/>
                                          </p:val>
                                        </p:tav>
                                      </p:tavLst>
                                    </p:anim>
                                  </p:childTnLst>
                                </p:cTn>
                              </p:par>
                            </p:childTnLst>
                          </p:cTn>
                        </p:par>
                        <p:par>
                          <p:cTn id="194" fill="hold">
                            <p:stCondLst>
                              <p:cond delay="9500"/>
                            </p:stCondLst>
                            <p:childTnLst>
                              <p:par>
                                <p:cTn id="195" presetID="2" presetClass="entr" presetSubtype="1" fill="hold" grpId="0" nodeType="afterEffect">
                                  <p:stCondLst>
                                    <p:cond delay="0"/>
                                  </p:stCondLst>
                                  <p:childTnLst>
                                    <p:set>
                                      <p:cBhvr>
                                        <p:cTn id="196" dur="1" fill="hold">
                                          <p:stCondLst>
                                            <p:cond delay="0"/>
                                          </p:stCondLst>
                                        </p:cTn>
                                        <p:tgtEl>
                                          <p:spTgt spid="39"/>
                                        </p:tgtEl>
                                        <p:attrNameLst>
                                          <p:attrName>style.visibility</p:attrName>
                                        </p:attrNameLst>
                                      </p:cBhvr>
                                      <p:to>
                                        <p:strVal val="visible"/>
                                      </p:to>
                                    </p:set>
                                    <p:anim calcmode="lin" valueType="num">
                                      <p:cBhvr additive="base">
                                        <p:cTn id="197" dur="250" fill="hold"/>
                                        <p:tgtEl>
                                          <p:spTgt spid="39"/>
                                        </p:tgtEl>
                                        <p:attrNameLst>
                                          <p:attrName>ppt_x</p:attrName>
                                        </p:attrNameLst>
                                      </p:cBhvr>
                                      <p:tavLst>
                                        <p:tav tm="0">
                                          <p:val>
                                            <p:strVal val="#ppt_x"/>
                                          </p:val>
                                        </p:tav>
                                        <p:tav tm="100000">
                                          <p:val>
                                            <p:strVal val="#ppt_x"/>
                                          </p:val>
                                        </p:tav>
                                      </p:tavLst>
                                    </p:anim>
                                    <p:anim calcmode="lin" valueType="num">
                                      <p:cBhvr additive="base">
                                        <p:cTn id="198" dur="250" fill="hold"/>
                                        <p:tgtEl>
                                          <p:spTgt spid="39"/>
                                        </p:tgtEl>
                                        <p:attrNameLst>
                                          <p:attrName>ppt_y</p:attrName>
                                        </p:attrNameLst>
                                      </p:cBhvr>
                                      <p:tavLst>
                                        <p:tav tm="0">
                                          <p:val>
                                            <p:strVal val="0-#ppt_h/2"/>
                                          </p:val>
                                        </p:tav>
                                        <p:tav tm="100000">
                                          <p:val>
                                            <p:strVal val="#ppt_y"/>
                                          </p:val>
                                        </p:tav>
                                      </p:tavLst>
                                    </p:anim>
                                  </p:childTnLst>
                                </p:cTn>
                              </p:par>
                            </p:childTnLst>
                          </p:cTn>
                        </p:par>
                        <p:par>
                          <p:cTn id="199" fill="hold">
                            <p:stCondLst>
                              <p:cond delay="9750"/>
                            </p:stCondLst>
                            <p:childTnLst>
                              <p:par>
                                <p:cTn id="200" presetID="2" presetClass="entr" presetSubtype="1" fill="hold" grpId="0" nodeType="afterEffect">
                                  <p:stCondLst>
                                    <p:cond delay="0"/>
                                  </p:stCondLst>
                                  <p:childTnLst>
                                    <p:set>
                                      <p:cBhvr>
                                        <p:cTn id="201" dur="1" fill="hold">
                                          <p:stCondLst>
                                            <p:cond delay="0"/>
                                          </p:stCondLst>
                                        </p:cTn>
                                        <p:tgtEl>
                                          <p:spTgt spid="40"/>
                                        </p:tgtEl>
                                        <p:attrNameLst>
                                          <p:attrName>style.visibility</p:attrName>
                                        </p:attrNameLst>
                                      </p:cBhvr>
                                      <p:to>
                                        <p:strVal val="visible"/>
                                      </p:to>
                                    </p:set>
                                    <p:anim calcmode="lin" valueType="num">
                                      <p:cBhvr additive="base">
                                        <p:cTn id="202" dur="250" fill="hold"/>
                                        <p:tgtEl>
                                          <p:spTgt spid="40"/>
                                        </p:tgtEl>
                                        <p:attrNameLst>
                                          <p:attrName>ppt_x</p:attrName>
                                        </p:attrNameLst>
                                      </p:cBhvr>
                                      <p:tavLst>
                                        <p:tav tm="0">
                                          <p:val>
                                            <p:strVal val="#ppt_x"/>
                                          </p:val>
                                        </p:tav>
                                        <p:tav tm="100000">
                                          <p:val>
                                            <p:strVal val="#ppt_x"/>
                                          </p:val>
                                        </p:tav>
                                      </p:tavLst>
                                    </p:anim>
                                    <p:anim calcmode="lin" valueType="num">
                                      <p:cBhvr additive="base">
                                        <p:cTn id="203" dur="250" fill="hold"/>
                                        <p:tgtEl>
                                          <p:spTgt spid="40"/>
                                        </p:tgtEl>
                                        <p:attrNameLst>
                                          <p:attrName>ppt_y</p:attrName>
                                        </p:attrNameLst>
                                      </p:cBhvr>
                                      <p:tavLst>
                                        <p:tav tm="0">
                                          <p:val>
                                            <p:strVal val="0-#ppt_h/2"/>
                                          </p:val>
                                        </p:tav>
                                        <p:tav tm="100000">
                                          <p:val>
                                            <p:strVal val="#ppt_y"/>
                                          </p:val>
                                        </p:tav>
                                      </p:tavLst>
                                    </p:anim>
                                  </p:childTnLst>
                                </p:cTn>
                              </p:par>
                            </p:childTnLst>
                          </p:cTn>
                        </p:par>
                        <p:par>
                          <p:cTn id="204" fill="hold">
                            <p:stCondLst>
                              <p:cond delay="10000"/>
                            </p:stCondLst>
                            <p:childTnLst>
                              <p:par>
                                <p:cTn id="205" presetID="2" presetClass="entr" presetSubtype="1" fill="hold" grpId="0" nodeType="afterEffect">
                                  <p:stCondLst>
                                    <p:cond delay="0"/>
                                  </p:stCondLst>
                                  <p:childTnLst>
                                    <p:set>
                                      <p:cBhvr>
                                        <p:cTn id="206" dur="1" fill="hold">
                                          <p:stCondLst>
                                            <p:cond delay="0"/>
                                          </p:stCondLst>
                                        </p:cTn>
                                        <p:tgtEl>
                                          <p:spTgt spid="41"/>
                                        </p:tgtEl>
                                        <p:attrNameLst>
                                          <p:attrName>style.visibility</p:attrName>
                                        </p:attrNameLst>
                                      </p:cBhvr>
                                      <p:to>
                                        <p:strVal val="visible"/>
                                      </p:to>
                                    </p:set>
                                    <p:anim calcmode="lin" valueType="num">
                                      <p:cBhvr additive="base">
                                        <p:cTn id="207" dur="250" fill="hold"/>
                                        <p:tgtEl>
                                          <p:spTgt spid="41"/>
                                        </p:tgtEl>
                                        <p:attrNameLst>
                                          <p:attrName>ppt_x</p:attrName>
                                        </p:attrNameLst>
                                      </p:cBhvr>
                                      <p:tavLst>
                                        <p:tav tm="0">
                                          <p:val>
                                            <p:strVal val="#ppt_x"/>
                                          </p:val>
                                        </p:tav>
                                        <p:tav tm="100000">
                                          <p:val>
                                            <p:strVal val="#ppt_x"/>
                                          </p:val>
                                        </p:tav>
                                      </p:tavLst>
                                    </p:anim>
                                    <p:anim calcmode="lin" valueType="num">
                                      <p:cBhvr additive="base">
                                        <p:cTn id="208" dur="250" fill="hold"/>
                                        <p:tgtEl>
                                          <p:spTgt spid="41"/>
                                        </p:tgtEl>
                                        <p:attrNameLst>
                                          <p:attrName>ppt_y</p:attrName>
                                        </p:attrNameLst>
                                      </p:cBhvr>
                                      <p:tavLst>
                                        <p:tav tm="0">
                                          <p:val>
                                            <p:strVal val="0-#ppt_h/2"/>
                                          </p:val>
                                        </p:tav>
                                        <p:tav tm="100000">
                                          <p:val>
                                            <p:strVal val="#ppt_y"/>
                                          </p:val>
                                        </p:tav>
                                      </p:tavLst>
                                    </p:anim>
                                  </p:childTnLst>
                                </p:cTn>
                              </p:par>
                            </p:childTnLst>
                          </p:cTn>
                        </p:par>
                        <p:par>
                          <p:cTn id="209" fill="hold">
                            <p:stCondLst>
                              <p:cond delay="10250"/>
                            </p:stCondLst>
                            <p:childTnLst>
                              <p:par>
                                <p:cTn id="210" presetID="2" presetClass="entr" presetSubtype="1" fill="hold" grpId="0" nodeType="afterEffect">
                                  <p:stCondLst>
                                    <p:cond delay="0"/>
                                  </p:stCondLst>
                                  <p:childTnLst>
                                    <p:set>
                                      <p:cBhvr>
                                        <p:cTn id="211" dur="1" fill="hold">
                                          <p:stCondLst>
                                            <p:cond delay="0"/>
                                          </p:stCondLst>
                                        </p:cTn>
                                        <p:tgtEl>
                                          <p:spTgt spid="42"/>
                                        </p:tgtEl>
                                        <p:attrNameLst>
                                          <p:attrName>style.visibility</p:attrName>
                                        </p:attrNameLst>
                                      </p:cBhvr>
                                      <p:to>
                                        <p:strVal val="visible"/>
                                      </p:to>
                                    </p:set>
                                    <p:anim calcmode="lin" valueType="num">
                                      <p:cBhvr additive="base">
                                        <p:cTn id="212" dur="250" fill="hold"/>
                                        <p:tgtEl>
                                          <p:spTgt spid="42"/>
                                        </p:tgtEl>
                                        <p:attrNameLst>
                                          <p:attrName>ppt_x</p:attrName>
                                        </p:attrNameLst>
                                      </p:cBhvr>
                                      <p:tavLst>
                                        <p:tav tm="0">
                                          <p:val>
                                            <p:strVal val="#ppt_x"/>
                                          </p:val>
                                        </p:tav>
                                        <p:tav tm="100000">
                                          <p:val>
                                            <p:strVal val="#ppt_x"/>
                                          </p:val>
                                        </p:tav>
                                      </p:tavLst>
                                    </p:anim>
                                    <p:anim calcmode="lin" valueType="num">
                                      <p:cBhvr additive="base">
                                        <p:cTn id="213" dur="250" fill="hold"/>
                                        <p:tgtEl>
                                          <p:spTgt spid="42"/>
                                        </p:tgtEl>
                                        <p:attrNameLst>
                                          <p:attrName>ppt_y</p:attrName>
                                        </p:attrNameLst>
                                      </p:cBhvr>
                                      <p:tavLst>
                                        <p:tav tm="0">
                                          <p:val>
                                            <p:strVal val="0-#ppt_h/2"/>
                                          </p:val>
                                        </p:tav>
                                        <p:tav tm="100000">
                                          <p:val>
                                            <p:strVal val="#ppt_y"/>
                                          </p:val>
                                        </p:tav>
                                      </p:tavLst>
                                    </p:anim>
                                  </p:childTnLst>
                                </p:cTn>
                              </p:par>
                            </p:childTnLst>
                          </p:cTn>
                        </p:par>
                        <p:par>
                          <p:cTn id="214" fill="hold">
                            <p:stCondLst>
                              <p:cond delay="10500"/>
                            </p:stCondLst>
                            <p:childTnLst>
                              <p:par>
                                <p:cTn id="215" presetID="2" presetClass="entr" presetSubtype="1" fill="hold" grpId="0" nodeType="afterEffect">
                                  <p:stCondLst>
                                    <p:cond delay="0"/>
                                  </p:stCondLst>
                                  <p:childTnLst>
                                    <p:set>
                                      <p:cBhvr>
                                        <p:cTn id="216" dur="1" fill="hold">
                                          <p:stCondLst>
                                            <p:cond delay="0"/>
                                          </p:stCondLst>
                                        </p:cTn>
                                        <p:tgtEl>
                                          <p:spTgt spid="45"/>
                                        </p:tgtEl>
                                        <p:attrNameLst>
                                          <p:attrName>style.visibility</p:attrName>
                                        </p:attrNameLst>
                                      </p:cBhvr>
                                      <p:to>
                                        <p:strVal val="visible"/>
                                      </p:to>
                                    </p:set>
                                    <p:anim calcmode="lin" valueType="num">
                                      <p:cBhvr additive="base">
                                        <p:cTn id="217" dur="250" fill="hold"/>
                                        <p:tgtEl>
                                          <p:spTgt spid="45"/>
                                        </p:tgtEl>
                                        <p:attrNameLst>
                                          <p:attrName>ppt_x</p:attrName>
                                        </p:attrNameLst>
                                      </p:cBhvr>
                                      <p:tavLst>
                                        <p:tav tm="0">
                                          <p:val>
                                            <p:strVal val="#ppt_x"/>
                                          </p:val>
                                        </p:tav>
                                        <p:tav tm="100000">
                                          <p:val>
                                            <p:strVal val="#ppt_x"/>
                                          </p:val>
                                        </p:tav>
                                      </p:tavLst>
                                    </p:anim>
                                    <p:anim calcmode="lin" valueType="num">
                                      <p:cBhvr additive="base">
                                        <p:cTn id="218" dur="250" fill="hold"/>
                                        <p:tgtEl>
                                          <p:spTgt spid="45"/>
                                        </p:tgtEl>
                                        <p:attrNameLst>
                                          <p:attrName>ppt_y</p:attrName>
                                        </p:attrNameLst>
                                      </p:cBhvr>
                                      <p:tavLst>
                                        <p:tav tm="0">
                                          <p:val>
                                            <p:strVal val="0-#ppt_h/2"/>
                                          </p:val>
                                        </p:tav>
                                        <p:tav tm="100000">
                                          <p:val>
                                            <p:strVal val="#ppt_y"/>
                                          </p:val>
                                        </p:tav>
                                      </p:tavLst>
                                    </p:anim>
                                  </p:childTnLst>
                                </p:cTn>
                              </p:par>
                            </p:childTnLst>
                          </p:cTn>
                        </p:par>
                        <p:par>
                          <p:cTn id="219" fill="hold">
                            <p:stCondLst>
                              <p:cond delay="10750"/>
                            </p:stCondLst>
                            <p:childTnLst>
                              <p:par>
                                <p:cTn id="220" presetID="2" presetClass="entr" presetSubtype="1" fill="hold" grpId="0" nodeType="afterEffect">
                                  <p:stCondLst>
                                    <p:cond delay="0"/>
                                  </p:stCondLst>
                                  <p:childTnLst>
                                    <p:set>
                                      <p:cBhvr>
                                        <p:cTn id="221" dur="1" fill="hold">
                                          <p:stCondLst>
                                            <p:cond delay="0"/>
                                          </p:stCondLst>
                                        </p:cTn>
                                        <p:tgtEl>
                                          <p:spTgt spid="46"/>
                                        </p:tgtEl>
                                        <p:attrNameLst>
                                          <p:attrName>style.visibility</p:attrName>
                                        </p:attrNameLst>
                                      </p:cBhvr>
                                      <p:to>
                                        <p:strVal val="visible"/>
                                      </p:to>
                                    </p:set>
                                    <p:anim calcmode="lin" valueType="num">
                                      <p:cBhvr additive="base">
                                        <p:cTn id="222" dur="250" fill="hold"/>
                                        <p:tgtEl>
                                          <p:spTgt spid="46"/>
                                        </p:tgtEl>
                                        <p:attrNameLst>
                                          <p:attrName>ppt_x</p:attrName>
                                        </p:attrNameLst>
                                      </p:cBhvr>
                                      <p:tavLst>
                                        <p:tav tm="0">
                                          <p:val>
                                            <p:strVal val="#ppt_x"/>
                                          </p:val>
                                        </p:tav>
                                        <p:tav tm="100000">
                                          <p:val>
                                            <p:strVal val="#ppt_x"/>
                                          </p:val>
                                        </p:tav>
                                      </p:tavLst>
                                    </p:anim>
                                    <p:anim calcmode="lin" valueType="num">
                                      <p:cBhvr additive="base">
                                        <p:cTn id="223" dur="250" fill="hold"/>
                                        <p:tgtEl>
                                          <p:spTgt spid="46"/>
                                        </p:tgtEl>
                                        <p:attrNameLst>
                                          <p:attrName>ppt_y</p:attrName>
                                        </p:attrNameLst>
                                      </p:cBhvr>
                                      <p:tavLst>
                                        <p:tav tm="0">
                                          <p:val>
                                            <p:strVal val="0-#ppt_h/2"/>
                                          </p:val>
                                        </p:tav>
                                        <p:tav tm="100000">
                                          <p:val>
                                            <p:strVal val="#ppt_y"/>
                                          </p:val>
                                        </p:tav>
                                      </p:tavLst>
                                    </p:anim>
                                  </p:childTnLst>
                                </p:cTn>
                              </p:par>
                            </p:childTnLst>
                          </p:cTn>
                        </p:par>
                        <p:par>
                          <p:cTn id="224" fill="hold">
                            <p:stCondLst>
                              <p:cond delay="11000"/>
                            </p:stCondLst>
                            <p:childTnLst>
                              <p:par>
                                <p:cTn id="225" presetID="2" presetClass="entr" presetSubtype="1" fill="hold" grpId="0" nodeType="afterEffect">
                                  <p:stCondLst>
                                    <p:cond delay="0"/>
                                  </p:stCondLst>
                                  <p:childTnLst>
                                    <p:set>
                                      <p:cBhvr>
                                        <p:cTn id="226" dur="1" fill="hold">
                                          <p:stCondLst>
                                            <p:cond delay="0"/>
                                          </p:stCondLst>
                                        </p:cTn>
                                        <p:tgtEl>
                                          <p:spTgt spid="47"/>
                                        </p:tgtEl>
                                        <p:attrNameLst>
                                          <p:attrName>style.visibility</p:attrName>
                                        </p:attrNameLst>
                                      </p:cBhvr>
                                      <p:to>
                                        <p:strVal val="visible"/>
                                      </p:to>
                                    </p:set>
                                    <p:anim calcmode="lin" valueType="num">
                                      <p:cBhvr additive="base">
                                        <p:cTn id="227" dur="250" fill="hold"/>
                                        <p:tgtEl>
                                          <p:spTgt spid="47"/>
                                        </p:tgtEl>
                                        <p:attrNameLst>
                                          <p:attrName>ppt_x</p:attrName>
                                        </p:attrNameLst>
                                      </p:cBhvr>
                                      <p:tavLst>
                                        <p:tav tm="0">
                                          <p:val>
                                            <p:strVal val="#ppt_x"/>
                                          </p:val>
                                        </p:tav>
                                        <p:tav tm="100000">
                                          <p:val>
                                            <p:strVal val="#ppt_x"/>
                                          </p:val>
                                        </p:tav>
                                      </p:tavLst>
                                    </p:anim>
                                    <p:anim calcmode="lin" valueType="num">
                                      <p:cBhvr additive="base">
                                        <p:cTn id="228" dur="250" fill="hold"/>
                                        <p:tgtEl>
                                          <p:spTgt spid="47"/>
                                        </p:tgtEl>
                                        <p:attrNameLst>
                                          <p:attrName>ppt_y</p:attrName>
                                        </p:attrNameLst>
                                      </p:cBhvr>
                                      <p:tavLst>
                                        <p:tav tm="0">
                                          <p:val>
                                            <p:strVal val="0-#ppt_h/2"/>
                                          </p:val>
                                        </p:tav>
                                        <p:tav tm="100000">
                                          <p:val>
                                            <p:strVal val="#ppt_y"/>
                                          </p:val>
                                        </p:tav>
                                      </p:tavLst>
                                    </p:anim>
                                  </p:childTnLst>
                                </p:cTn>
                              </p:par>
                            </p:childTnLst>
                          </p:cTn>
                        </p:par>
                        <p:par>
                          <p:cTn id="229" fill="hold">
                            <p:stCondLst>
                              <p:cond delay="11250"/>
                            </p:stCondLst>
                            <p:childTnLst>
                              <p:par>
                                <p:cTn id="230" presetID="2" presetClass="entr" presetSubtype="1" fill="hold" grpId="0" nodeType="afterEffect">
                                  <p:stCondLst>
                                    <p:cond delay="0"/>
                                  </p:stCondLst>
                                  <p:childTnLst>
                                    <p:set>
                                      <p:cBhvr>
                                        <p:cTn id="231" dur="1" fill="hold">
                                          <p:stCondLst>
                                            <p:cond delay="0"/>
                                          </p:stCondLst>
                                        </p:cTn>
                                        <p:tgtEl>
                                          <p:spTgt spid="48"/>
                                        </p:tgtEl>
                                        <p:attrNameLst>
                                          <p:attrName>style.visibility</p:attrName>
                                        </p:attrNameLst>
                                      </p:cBhvr>
                                      <p:to>
                                        <p:strVal val="visible"/>
                                      </p:to>
                                    </p:set>
                                    <p:anim calcmode="lin" valueType="num">
                                      <p:cBhvr additive="base">
                                        <p:cTn id="232" dur="250" fill="hold"/>
                                        <p:tgtEl>
                                          <p:spTgt spid="48"/>
                                        </p:tgtEl>
                                        <p:attrNameLst>
                                          <p:attrName>ppt_x</p:attrName>
                                        </p:attrNameLst>
                                      </p:cBhvr>
                                      <p:tavLst>
                                        <p:tav tm="0">
                                          <p:val>
                                            <p:strVal val="#ppt_x"/>
                                          </p:val>
                                        </p:tav>
                                        <p:tav tm="100000">
                                          <p:val>
                                            <p:strVal val="#ppt_x"/>
                                          </p:val>
                                        </p:tav>
                                      </p:tavLst>
                                    </p:anim>
                                    <p:anim calcmode="lin" valueType="num">
                                      <p:cBhvr additive="base">
                                        <p:cTn id="233" dur="250" fill="hold"/>
                                        <p:tgtEl>
                                          <p:spTgt spid="48"/>
                                        </p:tgtEl>
                                        <p:attrNameLst>
                                          <p:attrName>ppt_y</p:attrName>
                                        </p:attrNameLst>
                                      </p:cBhvr>
                                      <p:tavLst>
                                        <p:tav tm="0">
                                          <p:val>
                                            <p:strVal val="0-#ppt_h/2"/>
                                          </p:val>
                                        </p:tav>
                                        <p:tav tm="100000">
                                          <p:val>
                                            <p:strVal val="#ppt_y"/>
                                          </p:val>
                                        </p:tav>
                                      </p:tavLst>
                                    </p:anim>
                                  </p:childTnLst>
                                </p:cTn>
                              </p:par>
                            </p:childTnLst>
                          </p:cTn>
                        </p:par>
                        <p:par>
                          <p:cTn id="234" fill="hold">
                            <p:stCondLst>
                              <p:cond delay="11500"/>
                            </p:stCondLst>
                            <p:childTnLst>
                              <p:par>
                                <p:cTn id="235" presetID="2" presetClass="entr" presetSubtype="1" fill="hold" grpId="0" nodeType="afterEffect">
                                  <p:stCondLst>
                                    <p:cond delay="0"/>
                                  </p:stCondLst>
                                  <p:childTnLst>
                                    <p:set>
                                      <p:cBhvr>
                                        <p:cTn id="236" dur="1" fill="hold">
                                          <p:stCondLst>
                                            <p:cond delay="0"/>
                                          </p:stCondLst>
                                        </p:cTn>
                                        <p:tgtEl>
                                          <p:spTgt spid="52"/>
                                        </p:tgtEl>
                                        <p:attrNameLst>
                                          <p:attrName>style.visibility</p:attrName>
                                        </p:attrNameLst>
                                      </p:cBhvr>
                                      <p:to>
                                        <p:strVal val="visible"/>
                                      </p:to>
                                    </p:set>
                                    <p:anim calcmode="lin" valueType="num">
                                      <p:cBhvr additive="base">
                                        <p:cTn id="237" dur="250" fill="hold"/>
                                        <p:tgtEl>
                                          <p:spTgt spid="52"/>
                                        </p:tgtEl>
                                        <p:attrNameLst>
                                          <p:attrName>ppt_x</p:attrName>
                                        </p:attrNameLst>
                                      </p:cBhvr>
                                      <p:tavLst>
                                        <p:tav tm="0">
                                          <p:val>
                                            <p:strVal val="#ppt_x"/>
                                          </p:val>
                                        </p:tav>
                                        <p:tav tm="100000">
                                          <p:val>
                                            <p:strVal val="#ppt_x"/>
                                          </p:val>
                                        </p:tav>
                                      </p:tavLst>
                                    </p:anim>
                                    <p:anim calcmode="lin" valueType="num">
                                      <p:cBhvr additive="base">
                                        <p:cTn id="238" dur="250" fill="hold"/>
                                        <p:tgtEl>
                                          <p:spTgt spid="52"/>
                                        </p:tgtEl>
                                        <p:attrNameLst>
                                          <p:attrName>ppt_y</p:attrName>
                                        </p:attrNameLst>
                                      </p:cBhvr>
                                      <p:tavLst>
                                        <p:tav tm="0">
                                          <p:val>
                                            <p:strVal val="0-#ppt_h/2"/>
                                          </p:val>
                                        </p:tav>
                                        <p:tav tm="100000">
                                          <p:val>
                                            <p:strVal val="#ppt_y"/>
                                          </p:val>
                                        </p:tav>
                                      </p:tavLst>
                                    </p:anim>
                                  </p:childTnLst>
                                </p:cTn>
                              </p:par>
                            </p:childTnLst>
                          </p:cTn>
                        </p:par>
                        <p:par>
                          <p:cTn id="239" fill="hold">
                            <p:stCondLst>
                              <p:cond delay="11750"/>
                            </p:stCondLst>
                            <p:childTnLst>
                              <p:par>
                                <p:cTn id="240" presetID="2" presetClass="entr" presetSubtype="1" fill="hold" grpId="0" nodeType="afterEffect">
                                  <p:stCondLst>
                                    <p:cond delay="0"/>
                                  </p:stCondLst>
                                  <p:childTnLst>
                                    <p:set>
                                      <p:cBhvr>
                                        <p:cTn id="241" dur="1" fill="hold">
                                          <p:stCondLst>
                                            <p:cond delay="0"/>
                                          </p:stCondLst>
                                        </p:cTn>
                                        <p:tgtEl>
                                          <p:spTgt spid="53"/>
                                        </p:tgtEl>
                                        <p:attrNameLst>
                                          <p:attrName>style.visibility</p:attrName>
                                        </p:attrNameLst>
                                      </p:cBhvr>
                                      <p:to>
                                        <p:strVal val="visible"/>
                                      </p:to>
                                    </p:set>
                                    <p:anim calcmode="lin" valueType="num">
                                      <p:cBhvr additive="base">
                                        <p:cTn id="242" dur="250" fill="hold"/>
                                        <p:tgtEl>
                                          <p:spTgt spid="53"/>
                                        </p:tgtEl>
                                        <p:attrNameLst>
                                          <p:attrName>ppt_x</p:attrName>
                                        </p:attrNameLst>
                                      </p:cBhvr>
                                      <p:tavLst>
                                        <p:tav tm="0">
                                          <p:val>
                                            <p:strVal val="#ppt_x"/>
                                          </p:val>
                                        </p:tav>
                                        <p:tav tm="100000">
                                          <p:val>
                                            <p:strVal val="#ppt_x"/>
                                          </p:val>
                                        </p:tav>
                                      </p:tavLst>
                                    </p:anim>
                                    <p:anim calcmode="lin" valueType="num">
                                      <p:cBhvr additive="base">
                                        <p:cTn id="243" dur="250" fill="hold"/>
                                        <p:tgtEl>
                                          <p:spTgt spid="53"/>
                                        </p:tgtEl>
                                        <p:attrNameLst>
                                          <p:attrName>ppt_y</p:attrName>
                                        </p:attrNameLst>
                                      </p:cBhvr>
                                      <p:tavLst>
                                        <p:tav tm="0">
                                          <p:val>
                                            <p:strVal val="0-#ppt_h/2"/>
                                          </p:val>
                                        </p:tav>
                                        <p:tav tm="100000">
                                          <p:val>
                                            <p:strVal val="#ppt_y"/>
                                          </p:val>
                                        </p:tav>
                                      </p:tavLst>
                                    </p:anim>
                                  </p:childTnLst>
                                </p:cTn>
                              </p:par>
                            </p:childTnLst>
                          </p:cTn>
                        </p:par>
                        <p:par>
                          <p:cTn id="244" fill="hold">
                            <p:stCondLst>
                              <p:cond delay="12000"/>
                            </p:stCondLst>
                            <p:childTnLst>
                              <p:par>
                                <p:cTn id="245" presetID="2" presetClass="entr" presetSubtype="1" fill="hold" grpId="0" nodeType="afterEffect">
                                  <p:stCondLst>
                                    <p:cond delay="0"/>
                                  </p:stCondLst>
                                  <p:childTnLst>
                                    <p:set>
                                      <p:cBhvr>
                                        <p:cTn id="246" dur="1" fill="hold">
                                          <p:stCondLst>
                                            <p:cond delay="0"/>
                                          </p:stCondLst>
                                        </p:cTn>
                                        <p:tgtEl>
                                          <p:spTgt spid="54"/>
                                        </p:tgtEl>
                                        <p:attrNameLst>
                                          <p:attrName>style.visibility</p:attrName>
                                        </p:attrNameLst>
                                      </p:cBhvr>
                                      <p:to>
                                        <p:strVal val="visible"/>
                                      </p:to>
                                    </p:set>
                                    <p:anim calcmode="lin" valueType="num">
                                      <p:cBhvr additive="base">
                                        <p:cTn id="247" dur="250" fill="hold"/>
                                        <p:tgtEl>
                                          <p:spTgt spid="54"/>
                                        </p:tgtEl>
                                        <p:attrNameLst>
                                          <p:attrName>ppt_x</p:attrName>
                                        </p:attrNameLst>
                                      </p:cBhvr>
                                      <p:tavLst>
                                        <p:tav tm="0">
                                          <p:val>
                                            <p:strVal val="#ppt_x"/>
                                          </p:val>
                                        </p:tav>
                                        <p:tav tm="100000">
                                          <p:val>
                                            <p:strVal val="#ppt_x"/>
                                          </p:val>
                                        </p:tav>
                                      </p:tavLst>
                                    </p:anim>
                                    <p:anim calcmode="lin" valueType="num">
                                      <p:cBhvr additive="base">
                                        <p:cTn id="248" dur="250" fill="hold"/>
                                        <p:tgtEl>
                                          <p:spTgt spid="54"/>
                                        </p:tgtEl>
                                        <p:attrNameLst>
                                          <p:attrName>ppt_y</p:attrName>
                                        </p:attrNameLst>
                                      </p:cBhvr>
                                      <p:tavLst>
                                        <p:tav tm="0">
                                          <p:val>
                                            <p:strVal val="0-#ppt_h/2"/>
                                          </p:val>
                                        </p:tav>
                                        <p:tav tm="100000">
                                          <p:val>
                                            <p:strVal val="#ppt_y"/>
                                          </p:val>
                                        </p:tav>
                                      </p:tavLst>
                                    </p:anim>
                                  </p:childTnLst>
                                </p:cTn>
                              </p:par>
                            </p:childTnLst>
                          </p:cTn>
                        </p:par>
                        <p:par>
                          <p:cTn id="249" fill="hold">
                            <p:stCondLst>
                              <p:cond delay="12250"/>
                            </p:stCondLst>
                            <p:childTnLst>
                              <p:par>
                                <p:cTn id="250" presetID="2" presetClass="entr" presetSubtype="1" fill="hold" grpId="0" nodeType="afterEffect">
                                  <p:stCondLst>
                                    <p:cond delay="0"/>
                                  </p:stCondLst>
                                  <p:childTnLst>
                                    <p:set>
                                      <p:cBhvr>
                                        <p:cTn id="251" dur="1" fill="hold">
                                          <p:stCondLst>
                                            <p:cond delay="0"/>
                                          </p:stCondLst>
                                        </p:cTn>
                                        <p:tgtEl>
                                          <p:spTgt spid="55"/>
                                        </p:tgtEl>
                                        <p:attrNameLst>
                                          <p:attrName>style.visibility</p:attrName>
                                        </p:attrNameLst>
                                      </p:cBhvr>
                                      <p:to>
                                        <p:strVal val="visible"/>
                                      </p:to>
                                    </p:set>
                                    <p:anim calcmode="lin" valueType="num">
                                      <p:cBhvr additive="base">
                                        <p:cTn id="252" dur="250" fill="hold"/>
                                        <p:tgtEl>
                                          <p:spTgt spid="55"/>
                                        </p:tgtEl>
                                        <p:attrNameLst>
                                          <p:attrName>ppt_x</p:attrName>
                                        </p:attrNameLst>
                                      </p:cBhvr>
                                      <p:tavLst>
                                        <p:tav tm="0">
                                          <p:val>
                                            <p:strVal val="#ppt_x"/>
                                          </p:val>
                                        </p:tav>
                                        <p:tav tm="100000">
                                          <p:val>
                                            <p:strVal val="#ppt_x"/>
                                          </p:val>
                                        </p:tav>
                                      </p:tavLst>
                                    </p:anim>
                                    <p:anim calcmode="lin" valueType="num">
                                      <p:cBhvr additive="base">
                                        <p:cTn id="253" dur="250" fill="hold"/>
                                        <p:tgtEl>
                                          <p:spTgt spid="55"/>
                                        </p:tgtEl>
                                        <p:attrNameLst>
                                          <p:attrName>ppt_y</p:attrName>
                                        </p:attrNameLst>
                                      </p:cBhvr>
                                      <p:tavLst>
                                        <p:tav tm="0">
                                          <p:val>
                                            <p:strVal val="0-#ppt_h/2"/>
                                          </p:val>
                                        </p:tav>
                                        <p:tav tm="100000">
                                          <p:val>
                                            <p:strVal val="#ppt_y"/>
                                          </p:val>
                                        </p:tav>
                                      </p:tavLst>
                                    </p:anim>
                                  </p:childTnLst>
                                </p:cTn>
                              </p:par>
                            </p:childTnLst>
                          </p:cTn>
                        </p:par>
                        <p:par>
                          <p:cTn id="254" fill="hold">
                            <p:stCondLst>
                              <p:cond delay="12500"/>
                            </p:stCondLst>
                            <p:childTnLst>
                              <p:par>
                                <p:cTn id="255" presetID="2" presetClass="entr" presetSubtype="1" fill="hold" grpId="0" nodeType="afterEffect">
                                  <p:stCondLst>
                                    <p:cond delay="0"/>
                                  </p:stCondLst>
                                  <p:childTnLst>
                                    <p:set>
                                      <p:cBhvr>
                                        <p:cTn id="256" dur="1" fill="hold">
                                          <p:stCondLst>
                                            <p:cond delay="0"/>
                                          </p:stCondLst>
                                        </p:cTn>
                                        <p:tgtEl>
                                          <p:spTgt spid="56"/>
                                        </p:tgtEl>
                                        <p:attrNameLst>
                                          <p:attrName>style.visibility</p:attrName>
                                        </p:attrNameLst>
                                      </p:cBhvr>
                                      <p:to>
                                        <p:strVal val="visible"/>
                                      </p:to>
                                    </p:set>
                                    <p:anim calcmode="lin" valueType="num">
                                      <p:cBhvr additive="base">
                                        <p:cTn id="257" dur="250" fill="hold"/>
                                        <p:tgtEl>
                                          <p:spTgt spid="56"/>
                                        </p:tgtEl>
                                        <p:attrNameLst>
                                          <p:attrName>ppt_x</p:attrName>
                                        </p:attrNameLst>
                                      </p:cBhvr>
                                      <p:tavLst>
                                        <p:tav tm="0">
                                          <p:val>
                                            <p:strVal val="#ppt_x"/>
                                          </p:val>
                                        </p:tav>
                                        <p:tav tm="100000">
                                          <p:val>
                                            <p:strVal val="#ppt_x"/>
                                          </p:val>
                                        </p:tav>
                                      </p:tavLst>
                                    </p:anim>
                                    <p:anim calcmode="lin" valueType="num">
                                      <p:cBhvr additive="base">
                                        <p:cTn id="258" dur="250" fill="hold"/>
                                        <p:tgtEl>
                                          <p:spTgt spid="56"/>
                                        </p:tgtEl>
                                        <p:attrNameLst>
                                          <p:attrName>ppt_y</p:attrName>
                                        </p:attrNameLst>
                                      </p:cBhvr>
                                      <p:tavLst>
                                        <p:tav tm="0">
                                          <p:val>
                                            <p:strVal val="0-#ppt_h/2"/>
                                          </p:val>
                                        </p:tav>
                                        <p:tav tm="100000">
                                          <p:val>
                                            <p:strVal val="#ppt_y"/>
                                          </p:val>
                                        </p:tav>
                                      </p:tavLst>
                                    </p:anim>
                                  </p:childTnLst>
                                </p:cTn>
                              </p:par>
                            </p:childTnLst>
                          </p:cTn>
                        </p:par>
                        <p:par>
                          <p:cTn id="259" fill="hold">
                            <p:stCondLst>
                              <p:cond delay="12750"/>
                            </p:stCondLst>
                            <p:childTnLst>
                              <p:par>
                                <p:cTn id="260" presetID="2" presetClass="entr" presetSubtype="1" fill="hold" grpId="0" nodeType="afterEffect">
                                  <p:stCondLst>
                                    <p:cond delay="0"/>
                                  </p:stCondLst>
                                  <p:childTnLst>
                                    <p:set>
                                      <p:cBhvr>
                                        <p:cTn id="261" dur="1" fill="hold">
                                          <p:stCondLst>
                                            <p:cond delay="0"/>
                                          </p:stCondLst>
                                        </p:cTn>
                                        <p:tgtEl>
                                          <p:spTgt spid="57"/>
                                        </p:tgtEl>
                                        <p:attrNameLst>
                                          <p:attrName>style.visibility</p:attrName>
                                        </p:attrNameLst>
                                      </p:cBhvr>
                                      <p:to>
                                        <p:strVal val="visible"/>
                                      </p:to>
                                    </p:set>
                                    <p:anim calcmode="lin" valueType="num">
                                      <p:cBhvr additive="base">
                                        <p:cTn id="262" dur="250" fill="hold"/>
                                        <p:tgtEl>
                                          <p:spTgt spid="57"/>
                                        </p:tgtEl>
                                        <p:attrNameLst>
                                          <p:attrName>ppt_x</p:attrName>
                                        </p:attrNameLst>
                                      </p:cBhvr>
                                      <p:tavLst>
                                        <p:tav tm="0">
                                          <p:val>
                                            <p:strVal val="#ppt_x"/>
                                          </p:val>
                                        </p:tav>
                                        <p:tav tm="100000">
                                          <p:val>
                                            <p:strVal val="#ppt_x"/>
                                          </p:val>
                                        </p:tav>
                                      </p:tavLst>
                                    </p:anim>
                                    <p:anim calcmode="lin" valueType="num">
                                      <p:cBhvr additive="base">
                                        <p:cTn id="263" dur="250" fill="hold"/>
                                        <p:tgtEl>
                                          <p:spTgt spid="57"/>
                                        </p:tgtEl>
                                        <p:attrNameLst>
                                          <p:attrName>ppt_y</p:attrName>
                                        </p:attrNameLst>
                                      </p:cBhvr>
                                      <p:tavLst>
                                        <p:tav tm="0">
                                          <p:val>
                                            <p:strVal val="0-#ppt_h/2"/>
                                          </p:val>
                                        </p:tav>
                                        <p:tav tm="100000">
                                          <p:val>
                                            <p:strVal val="#ppt_y"/>
                                          </p:val>
                                        </p:tav>
                                      </p:tavLst>
                                    </p:anim>
                                  </p:childTnLst>
                                </p:cTn>
                              </p:par>
                            </p:childTnLst>
                          </p:cTn>
                        </p:par>
                        <p:par>
                          <p:cTn id="264" fill="hold">
                            <p:stCondLst>
                              <p:cond delay="13000"/>
                            </p:stCondLst>
                            <p:childTnLst>
                              <p:par>
                                <p:cTn id="265" presetID="2" presetClass="entr" presetSubtype="1" fill="hold" grpId="0" nodeType="afterEffect">
                                  <p:stCondLst>
                                    <p:cond delay="0"/>
                                  </p:stCondLst>
                                  <p:childTnLst>
                                    <p:set>
                                      <p:cBhvr>
                                        <p:cTn id="266" dur="1" fill="hold">
                                          <p:stCondLst>
                                            <p:cond delay="0"/>
                                          </p:stCondLst>
                                        </p:cTn>
                                        <p:tgtEl>
                                          <p:spTgt spid="58"/>
                                        </p:tgtEl>
                                        <p:attrNameLst>
                                          <p:attrName>style.visibility</p:attrName>
                                        </p:attrNameLst>
                                      </p:cBhvr>
                                      <p:to>
                                        <p:strVal val="visible"/>
                                      </p:to>
                                    </p:set>
                                    <p:anim calcmode="lin" valueType="num">
                                      <p:cBhvr additive="base">
                                        <p:cTn id="267" dur="250" fill="hold"/>
                                        <p:tgtEl>
                                          <p:spTgt spid="58"/>
                                        </p:tgtEl>
                                        <p:attrNameLst>
                                          <p:attrName>ppt_x</p:attrName>
                                        </p:attrNameLst>
                                      </p:cBhvr>
                                      <p:tavLst>
                                        <p:tav tm="0">
                                          <p:val>
                                            <p:strVal val="#ppt_x"/>
                                          </p:val>
                                        </p:tav>
                                        <p:tav tm="100000">
                                          <p:val>
                                            <p:strVal val="#ppt_x"/>
                                          </p:val>
                                        </p:tav>
                                      </p:tavLst>
                                    </p:anim>
                                    <p:anim calcmode="lin" valueType="num">
                                      <p:cBhvr additive="base">
                                        <p:cTn id="268" dur="250" fill="hold"/>
                                        <p:tgtEl>
                                          <p:spTgt spid="58"/>
                                        </p:tgtEl>
                                        <p:attrNameLst>
                                          <p:attrName>ppt_y</p:attrName>
                                        </p:attrNameLst>
                                      </p:cBhvr>
                                      <p:tavLst>
                                        <p:tav tm="0">
                                          <p:val>
                                            <p:strVal val="0-#ppt_h/2"/>
                                          </p:val>
                                        </p:tav>
                                        <p:tav tm="100000">
                                          <p:val>
                                            <p:strVal val="#ppt_y"/>
                                          </p:val>
                                        </p:tav>
                                      </p:tavLst>
                                    </p:anim>
                                  </p:childTnLst>
                                </p:cTn>
                              </p:par>
                            </p:childTnLst>
                          </p:cTn>
                        </p:par>
                        <p:par>
                          <p:cTn id="269" fill="hold">
                            <p:stCondLst>
                              <p:cond delay="13250"/>
                            </p:stCondLst>
                            <p:childTnLst>
                              <p:par>
                                <p:cTn id="270" presetID="2" presetClass="entr" presetSubtype="1" fill="hold" grpId="0" nodeType="afterEffect">
                                  <p:stCondLst>
                                    <p:cond delay="0"/>
                                  </p:stCondLst>
                                  <p:childTnLst>
                                    <p:set>
                                      <p:cBhvr>
                                        <p:cTn id="271" dur="1" fill="hold">
                                          <p:stCondLst>
                                            <p:cond delay="0"/>
                                          </p:stCondLst>
                                        </p:cTn>
                                        <p:tgtEl>
                                          <p:spTgt spid="59"/>
                                        </p:tgtEl>
                                        <p:attrNameLst>
                                          <p:attrName>style.visibility</p:attrName>
                                        </p:attrNameLst>
                                      </p:cBhvr>
                                      <p:to>
                                        <p:strVal val="visible"/>
                                      </p:to>
                                    </p:set>
                                    <p:anim calcmode="lin" valueType="num">
                                      <p:cBhvr additive="base">
                                        <p:cTn id="272" dur="250" fill="hold"/>
                                        <p:tgtEl>
                                          <p:spTgt spid="59"/>
                                        </p:tgtEl>
                                        <p:attrNameLst>
                                          <p:attrName>ppt_x</p:attrName>
                                        </p:attrNameLst>
                                      </p:cBhvr>
                                      <p:tavLst>
                                        <p:tav tm="0">
                                          <p:val>
                                            <p:strVal val="#ppt_x"/>
                                          </p:val>
                                        </p:tav>
                                        <p:tav tm="100000">
                                          <p:val>
                                            <p:strVal val="#ppt_x"/>
                                          </p:val>
                                        </p:tav>
                                      </p:tavLst>
                                    </p:anim>
                                    <p:anim calcmode="lin" valueType="num">
                                      <p:cBhvr additive="base">
                                        <p:cTn id="273" dur="250" fill="hold"/>
                                        <p:tgtEl>
                                          <p:spTgt spid="59"/>
                                        </p:tgtEl>
                                        <p:attrNameLst>
                                          <p:attrName>ppt_y</p:attrName>
                                        </p:attrNameLst>
                                      </p:cBhvr>
                                      <p:tavLst>
                                        <p:tav tm="0">
                                          <p:val>
                                            <p:strVal val="0-#ppt_h/2"/>
                                          </p:val>
                                        </p:tav>
                                        <p:tav tm="100000">
                                          <p:val>
                                            <p:strVal val="#ppt_y"/>
                                          </p:val>
                                        </p:tav>
                                      </p:tavLst>
                                    </p:anim>
                                  </p:childTnLst>
                                </p:cTn>
                              </p:par>
                            </p:childTnLst>
                          </p:cTn>
                        </p:par>
                        <p:par>
                          <p:cTn id="274" fill="hold">
                            <p:stCondLst>
                              <p:cond delay="13500"/>
                            </p:stCondLst>
                            <p:childTnLst>
                              <p:par>
                                <p:cTn id="275" presetID="2" presetClass="entr" presetSubtype="1" fill="hold" grpId="0" nodeType="afterEffect">
                                  <p:stCondLst>
                                    <p:cond delay="0"/>
                                  </p:stCondLst>
                                  <p:childTnLst>
                                    <p:set>
                                      <p:cBhvr>
                                        <p:cTn id="276" dur="1" fill="hold">
                                          <p:stCondLst>
                                            <p:cond delay="0"/>
                                          </p:stCondLst>
                                        </p:cTn>
                                        <p:tgtEl>
                                          <p:spTgt spid="60"/>
                                        </p:tgtEl>
                                        <p:attrNameLst>
                                          <p:attrName>style.visibility</p:attrName>
                                        </p:attrNameLst>
                                      </p:cBhvr>
                                      <p:to>
                                        <p:strVal val="visible"/>
                                      </p:to>
                                    </p:set>
                                    <p:anim calcmode="lin" valueType="num">
                                      <p:cBhvr additive="base">
                                        <p:cTn id="277" dur="250" fill="hold"/>
                                        <p:tgtEl>
                                          <p:spTgt spid="60"/>
                                        </p:tgtEl>
                                        <p:attrNameLst>
                                          <p:attrName>ppt_x</p:attrName>
                                        </p:attrNameLst>
                                      </p:cBhvr>
                                      <p:tavLst>
                                        <p:tav tm="0">
                                          <p:val>
                                            <p:strVal val="#ppt_x"/>
                                          </p:val>
                                        </p:tav>
                                        <p:tav tm="100000">
                                          <p:val>
                                            <p:strVal val="#ppt_x"/>
                                          </p:val>
                                        </p:tav>
                                      </p:tavLst>
                                    </p:anim>
                                    <p:anim calcmode="lin" valueType="num">
                                      <p:cBhvr additive="base">
                                        <p:cTn id="278" dur="250" fill="hold"/>
                                        <p:tgtEl>
                                          <p:spTgt spid="60"/>
                                        </p:tgtEl>
                                        <p:attrNameLst>
                                          <p:attrName>ppt_y</p:attrName>
                                        </p:attrNameLst>
                                      </p:cBhvr>
                                      <p:tavLst>
                                        <p:tav tm="0">
                                          <p:val>
                                            <p:strVal val="0-#ppt_h/2"/>
                                          </p:val>
                                        </p:tav>
                                        <p:tav tm="100000">
                                          <p:val>
                                            <p:strVal val="#ppt_y"/>
                                          </p:val>
                                        </p:tav>
                                      </p:tavLst>
                                    </p:anim>
                                  </p:childTnLst>
                                </p:cTn>
                              </p:par>
                            </p:childTnLst>
                          </p:cTn>
                        </p:par>
                        <p:par>
                          <p:cTn id="279" fill="hold">
                            <p:stCondLst>
                              <p:cond delay="13750"/>
                            </p:stCondLst>
                            <p:childTnLst>
                              <p:par>
                                <p:cTn id="280" presetID="2" presetClass="entr" presetSubtype="1" fill="hold" grpId="0" nodeType="afterEffect">
                                  <p:stCondLst>
                                    <p:cond delay="0"/>
                                  </p:stCondLst>
                                  <p:childTnLst>
                                    <p:set>
                                      <p:cBhvr>
                                        <p:cTn id="281" dur="1" fill="hold">
                                          <p:stCondLst>
                                            <p:cond delay="0"/>
                                          </p:stCondLst>
                                        </p:cTn>
                                        <p:tgtEl>
                                          <p:spTgt spid="61"/>
                                        </p:tgtEl>
                                        <p:attrNameLst>
                                          <p:attrName>style.visibility</p:attrName>
                                        </p:attrNameLst>
                                      </p:cBhvr>
                                      <p:to>
                                        <p:strVal val="visible"/>
                                      </p:to>
                                    </p:set>
                                    <p:anim calcmode="lin" valueType="num">
                                      <p:cBhvr additive="base">
                                        <p:cTn id="282" dur="250" fill="hold"/>
                                        <p:tgtEl>
                                          <p:spTgt spid="61"/>
                                        </p:tgtEl>
                                        <p:attrNameLst>
                                          <p:attrName>ppt_x</p:attrName>
                                        </p:attrNameLst>
                                      </p:cBhvr>
                                      <p:tavLst>
                                        <p:tav tm="0">
                                          <p:val>
                                            <p:strVal val="#ppt_x"/>
                                          </p:val>
                                        </p:tav>
                                        <p:tav tm="100000">
                                          <p:val>
                                            <p:strVal val="#ppt_x"/>
                                          </p:val>
                                        </p:tav>
                                      </p:tavLst>
                                    </p:anim>
                                    <p:anim calcmode="lin" valueType="num">
                                      <p:cBhvr additive="base">
                                        <p:cTn id="283" dur="250" fill="hold"/>
                                        <p:tgtEl>
                                          <p:spTgt spid="61"/>
                                        </p:tgtEl>
                                        <p:attrNameLst>
                                          <p:attrName>ppt_y</p:attrName>
                                        </p:attrNameLst>
                                      </p:cBhvr>
                                      <p:tavLst>
                                        <p:tav tm="0">
                                          <p:val>
                                            <p:strVal val="0-#ppt_h/2"/>
                                          </p:val>
                                        </p:tav>
                                        <p:tav tm="100000">
                                          <p:val>
                                            <p:strVal val="#ppt_y"/>
                                          </p:val>
                                        </p:tav>
                                      </p:tavLst>
                                    </p:anim>
                                  </p:childTnLst>
                                </p:cTn>
                              </p:par>
                            </p:childTnLst>
                          </p:cTn>
                        </p:par>
                        <p:par>
                          <p:cTn id="284" fill="hold">
                            <p:stCondLst>
                              <p:cond delay="14000"/>
                            </p:stCondLst>
                            <p:childTnLst>
                              <p:par>
                                <p:cTn id="285" presetID="2" presetClass="entr" presetSubtype="1" fill="hold" grpId="0" nodeType="afterEffect">
                                  <p:stCondLst>
                                    <p:cond delay="0"/>
                                  </p:stCondLst>
                                  <p:childTnLst>
                                    <p:set>
                                      <p:cBhvr>
                                        <p:cTn id="286" dur="1" fill="hold">
                                          <p:stCondLst>
                                            <p:cond delay="0"/>
                                          </p:stCondLst>
                                        </p:cTn>
                                        <p:tgtEl>
                                          <p:spTgt spid="62"/>
                                        </p:tgtEl>
                                        <p:attrNameLst>
                                          <p:attrName>style.visibility</p:attrName>
                                        </p:attrNameLst>
                                      </p:cBhvr>
                                      <p:to>
                                        <p:strVal val="visible"/>
                                      </p:to>
                                    </p:set>
                                    <p:anim calcmode="lin" valueType="num">
                                      <p:cBhvr additive="base">
                                        <p:cTn id="287" dur="250" fill="hold"/>
                                        <p:tgtEl>
                                          <p:spTgt spid="62"/>
                                        </p:tgtEl>
                                        <p:attrNameLst>
                                          <p:attrName>ppt_x</p:attrName>
                                        </p:attrNameLst>
                                      </p:cBhvr>
                                      <p:tavLst>
                                        <p:tav tm="0">
                                          <p:val>
                                            <p:strVal val="#ppt_x"/>
                                          </p:val>
                                        </p:tav>
                                        <p:tav tm="100000">
                                          <p:val>
                                            <p:strVal val="#ppt_x"/>
                                          </p:val>
                                        </p:tav>
                                      </p:tavLst>
                                    </p:anim>
                                    <p:anim calcmode="lin" valueType="num">
                                      <p:cBhvr additive="base">
                                        <p:cTn id="288" dur="250" fill="hold"/>
                                        <p:tgtEl>
                                          <p:spTgt spid="62"/>
                                        </p:tgtEl>
                                        <p:attrNameLst>
                                          <p:attrName>ppt_y</p:attrName>
                                        </p:attrNameLst>
                                      </p:cBhvr>
                                      <p:tavLst>
                                        <p:tav tm="0">
                                          <p:val>
                                            <p:strVal val="0-#ppt_h/2"/>
                                          </p:val>
                                        </p:tav>
                                        <p:tav tm="100000">
                                          <p:val>
                                            <p:strVal val="#ppt_y"/>
                                          </p:val>
                                        </p:tav>
                                      </p:tavLst>
                                    </p:anim>
                                  </p:childTnLst>
                                </p:cTn>
                              </p:par>
                            </p:childTnLst>
                          </p:cTn>
                        </p:par>
                        <p:par>
                          <p:cTn id="289" fill="hold">
                            <p:stCondLst>
                              <p:cond delay="14250"/>
                            </p:stCondLst>
                            <p:childTnLst>
                              <p:par>
                                <p:cTn id="290" presetID="2" presetClass="entr" presetSubtype="1" fill="hold" grpId="0" nodeType="afterEffect">
                                  <p:stCondLst>
                                    <p:cond delay="0"/>
                                  </p:stCondLst>
                                  <p:childTnLst>
                                    <p:set>
                                      <p:cBhvr>
                                        <p:cTn id="291" dur="1" fill="hold">
                                          <p:stCondLst>
                                            <p:cond delay="0"/>
                                          </p:stCondLst>
                                        </p:cTn>
                                        <p:tgtEl>
                                          <p:spTgt spid="63"/>
                                        </p:tgtEl>
                                        <p:attrNameLst>
                                          <p:attrName>style.visibility</p:attrName>
                                        </p:attrNameLst>
                                      </p:cBhvr>
                                      <p:to>
                                        <p:strVal val="visible"/>
                                      </p:to>
                                    </p:set>
                                    <p:anim calcmode="lin" valueType="num">
                                      <p:cBhvr additive="base">
                                        <p:cTn id="292" dur="250" fill="hold"/>
                                        <p:tgtEl>
                                          <p:spTgt spid="63"/>
                                        </p:tgtEl>
                                        <p:attrNameLst>
                                          <p:attrName>ppt_x</p:attrName>
                                        </p:attrNameLst>
                                      </p:cBhvr>
                                      <p:tavLst>
                                        <p:tav tm="0">
                                          <p:val>
                                            <p:strVal val="#ppt_x"/>
                                          </p:val>
                                        </p:tav>
                                        <p:tav tm="100000">
                                          <p:val>
                                            <p:strVal val="#ppt_x"/>
                                          </p:val>
                                        </p:tav>
                                      </p:tavLst>
                                    </p:anim>
                                    <p:anim calcmode="lin" valueType="num">
                                      <p:cBhvr additive="base">
                                        <p:cTn id="293" dur="250" fill="hold"/>
                                        <p:tgtEl>
                                          <p:spTgt spid="63"/>
                                        </p:tgtEl>
                                        <p:attrNameLst>
                                          <p:attrName>ppt_y</p:attrName>
                                        </p:attrNameLst>
                                      </p:cBhvr>
                                      <p:tavLst>
                                        <p:tav tm="0">
                                          <p:val>
                                            <p:strVal val="0-#ppt_h/2"/>
                                          </p:val>
                                        </p:tav>
                                        <p:tav tm="100000">
                                          <p:val>
                                            <p:strVal val="#ppt_y"/>
                                          </p:val>
                                        </p:tav>
                                      </p:tavLst>
                                    </p:anim>
                                  </p:childTnLst>
                                </p:cTn>
                              </p:par>
                            </p:childTnLst>
                          </p:cTn>
                        </p:par>
                        <p:par>
                          <p:cTn id="294" fill="hold">
                            <p:stCondLst>
                              <p:cond delay="14500"/>
                            </p:stCondLst>
                            <p:childTnLst>
                              <p:par>
                                <p:cTn id="295" presetID="2" presetClass="entr" presetSubtype="1" fill="hold" grpId="0" nodeType="afterEffect">
                                  <p:stCondLst>
                                    <p:cond delay="0"/>
                                  </p:stCondLst>
                                  <p:childTnLst>
                                    <p:set>
                                      <p:cBhvr>
                                        <p:cTn id="296" dur="1" fill="hold">
                                          <p:stCondLst>
                                            <p:cond delay="0"/>
                                          </p:stCondLst>
                                        </p:cTn>
                                        <p:tgtEl>
                                          <p:spTgt spid="64"/>
                                        </p:tgtEl>
                                        <p:attrNameLst>
                                          <p:attrName>style.visibility</p:attrName>
                                        </p:attrNameLst>
                                      </p:cBhvr>
                                      <p:to>
                                        <p:strVal val="visible"/>
                                      </p:to>
                                    </p:set>
                                    <p:anim calcmode="lin" valueType="num">
                                      <p:cBhvr additive="base">
                                        <p:cTn id="297" dur="250" fill="hold"/>
                                        <p:tgtEl>
                                          <p:spTgt spid="64"/>
                                        </p:tgtEl>
                                        <p:attrNameLst>
                                          <p:attrName>ppt_x</p:attrName>
                                        </p:attrNameLst>
                                      </p:cBhvr>
                                      <p:tavLst>
                                        <p:tav tm="0">
                                          <p:val>
                                            <p:strVal val="#ppt_x"/>
                                          </p:val>
                                        </p:tav>
                                        <p:tav tm="100000">
                                          <p:val>
                                            <p:strVal val="#ppt_x"/>
                                          </p:val>
                                        </p:tav>
                                      </p:tavLst>
                                    </p:anim>
                                    <p:anim calcmode="lin" valueType="num">
                                      <p:cBhvr additive="base">
                                        <p:cTn id="298" dur="25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04904" y="914400"/>
            <a:ext cx="1569660" cy="369332"/>
          </a:xfrm>
          <a:prstGeom prst="rect">
            <a:avLst/>
          </a:prstGeom>
          <a:noFill/>
        </p:spPr>
        <p:txBody>
          <a:bodyPr wrap="none" rtlCol="0">
            <a:spAutoFit/>
          </a:bodyPr>
          <a:lstStyle/>
          <a:p>
            <a:r>
              <a:rPr lang="en-US" b="1" dirty="0" smtClean="0">
                <a:solidFill>
                  <a:srgbClr val="FF0000"/>
                </a:solidFill>
              </a:rPr>
              <a:t>Tabular Data</a:t>
            </a:r>
            <a:endParaRPr lang="en-US" b="1" dirty="0">
              <a:solidFill>
                <a:srgbClr val="FF0000"/>
              </a:solidFill>
            </a:endParaRPr>
          </a:p>
        </p:txBody>
      </p:sp>
      <p:sp>
        <p:nvSpPr>
          <p:cNvPr id="5" name="TextBox 4"/>
          <p:cNvSpPr txBox="1"/>
          <p:nvPr/>
        </p:nvSpPr>
        <p:spPr>
          <a:xfrm>
            <a:off x="3886200" y="609600"/>
            <a:ext cx="1377263" cy="369332"/>
          </a:xfrm>
          <a:prstGeom prst="rect">
            <a:avLst/>
          </a:prstGeom>
          <a:noFill/>
        </p:spPr>
        <p:txBody>
          <a:bodyPr wrap="none" rtlCol="0">
            <a:spAutoFit/>
          </a:bodyPr>
          <a:lstStyle/>
          <a:p>
            <a:r>
              <a:rPr lang="en-US" b="1" dirty="0" smtClean="0">
                <a:solidFill>
                  <a:srgbClr val="4E5782"/>
                </a:solidFill>
              </a:rPr>
              <a:t>Gap Filling</a:t>
            </a:r>
            <a:endParaRPr lang="en-US" b="1" dirty="0">
              <a:solidFill>
                <a:srgbClr val="4E5782"/>
              </a:solidFill>
            </a:endParaRPr>
          </a:p>
        </p:txBody>
      </p:sp>
      <p:sp>
        <p:nvSpPr>
          <p:cNvPr id="6" name="TextBox 5"/>
          <p:cNvSpPr txBox="1"/>
          <p:nvPr/>
        </p:nvSpPr>
        <p:spPr>
          <a:xfrm>
            <a:off x="5715000" y="1524000"/>
            <a:ext cx="2159703" cy="369332"/>
          </a:xfrm>
          <a:prstGeom prst="rect">
            <a:avLst/>
          </a:prstGeom>
          <a:noFill/>
        </p:spPr>
        <p:txBody>
          <a:bodyPr wrap="none" rtlCol="0">
            <a:spAutoFit/>
          </a:bodyPr>
          <a:lstStyle/>
          <a:p>
            <a:r>
              <a:rPr lang="en-US" b="1" dirty="0" smtClean="0">
                <a:solidFill>
                  <a:srgbClr val="4E5782"/>
                </a:solidFill>
              </a:rPr>
              <a:t>Climate Modeling</a:t>
            </a:r>
            <a:endParaRPr lang="en-US" b="1" dirty="0">
              <a:solidFill>
                <a:srgbClr val="4E5782"/>
              </a:solidFill>
            </a:endParaRPr>
          </a:p>
        </p:txBody>
      </p:sp>
      <p:sp>
        <p:nvSpPr>
          <p:cNvPr id="7" name="TextBox 6"/>
          <p:cNvSpPr txBox="1"/>
          <p:nvPr/>
        </p:nvSpPr>
        <p:spPr>
          <a:xfrm>
            <a:off x="2086725" y="1828800"/>
            <a:ext cx="749011" cy="369332"/>
          </a:xfrm>
          <a:prstGeom prst="rect">
            <a:avLst/>
          </a:prstGeom>
          <a:noFill/>
        </p:spPr>
        <p:txBody>
          <a:bodyPr wrap="none" rtlCol="0">
            <a:spAutoFit/>
          </a:bodyPr>
          <a:lstStyle/>
          <a:p>
            <a:r>
              <a:rPr lang="en-US" b="1" dirty="0" err="1" smtClean="0">
                <a:solidFill>
                  <a:srgbClr val="FF0000"/>
                </a:solidFill>
              </a:rPr>
              <a:t>Lidar</a:t>
            </a:r>
            <a:endParaRPr lang="en-US" b="1" dirty="0">
              <a:solidFill>
                <a:srgbClr val="FF0000"/>
              </a:solidFill>
            </a:endParaRPr>
          </a:p>
        </p:txBody>
      </p:sp>
      <p:sp>
        <p:nvSpPr>
          <p:cNvPr id="8" name="TextBox 7"/>
          <p:cNvSpPr txBox="1"/>
          <p:nvPr/>
        </p:nvSpPr>
        <p:spPr>
          <a:xfrm>
            <a:off x="228600" y="2590800"/>
            <a:ext cx="2433591" cy="369332"/>
          </a:xfrm>
          <a:prstGeom prst="rect">
            <a:avLst/>
          </a:prstGeom>
          <a:noFill/>
        </p:spPr>
        <p:txBody>
          <a:bodyPr wrap="none" rtlCol="0">
            <a:spAutoFit/>
          </a:bodyPr>
          <a:lstStyle/>
          <a:p>
            <a:r>
              <a:rPr lang="en-US" b="1" dirty="0" smtClean="0">
                <a:solidFill>
                  <a:srgbClr val="4E5782"/>
                </a:solidFill>
              </a:rPr>
              <a:t>Flood Plain Analysis</a:t>
            </a:r>
            <a:endParaRPr lang="en-US" b="1" dirty="0">
              <a:solidFill>
                <a:srgbClr val="4E5782"/>
              </a:solidFill>
            </a:endParaRPr>
          </a:p>
        </p:txBody>
      </p:sp>
      <p:sp>
        <p:nvSpPr>
          <p:cNvPr id="9" name="TextBox 8"/>
          <p:cNvSpPr txBox="1"/>
          <p:nvPr/>
        </p:nvSpPr>
        <p:spPr>
          <a:xfrm>
            <a:off x="3479960" y="2743200"/>
            <a:ext cx="2839351" cy="369332"/>
          </a:xfrm>
          <a:prstGeom prst="rect">
            <a:avLst/>
          </a:prstGeom>
          <a:noFill/>
        </p:spPr>
        <p:txBody>
          <a:bodyPr wrap="none" rtlCol="0">
            <a:spAutoFit/>
          </a:bodyPr>
          <a:lstStyle/>
          <a:p>
            <a:r>
              <a:rPr lang="en-US" b="1" dirty="0" smtClean="0">
                <a:solidFill>
                  <a:srgbClr val="4E5782"/>
                </a:solidFill>
              </a:rPr>
              <a:t>River Depth Distribution</a:t>
            </a:r>
            <a:endParaRPr lang="en-US" b="1" dirty="0">
              <a:solidFill>
                <a:srgbClr val="4E5782"/>
              </a:solidFill>
            </a:endParaRPr>
          </a:p>
        </p:txBody>
      </p:sp>
      <p:sp>
        <p:nvSpPr>
          <p:cNvPr id="10" name="TextBox 9"/>
          <p:cNvSpPr txBox="1"/>
          <p:nvPr/>
        </p:nvSpPr>
        <p:spPr>
          <a:xfrm>
            <a:off x="1281835" y="3733800"/>
            <a:ext cx="1749197" cy="369332"/>
          </a:xfrm>
          <a:prstGeom prst="rect">
            <a:avLst/>
          </a:prstGeom>
          <a:noFill/>
        </p:spPr>
        <p:txBody>
          <a:bodyPr wrap="none" rtlCol="0">
            <a:spAutoFit/>
          </a:bodyPr>
          <a:lstStyle/>
          <a:p>
            <a:r>
              <a:rPr lang="en-US" b="1" dirty="0" smtClean="0">
                <a:solidFill>
                  <a:srgbClr val="4E5782"/>
                </a:solidFill>
              </a:rPr>
              <a:t>River Maturity</a:t>
            </a:r>
            <a:endParaRPr lang="en-US" b="1" dirty="0">
              <a:solidFill>
                <a:srgbClr val="4E5782"/>
              </a:solidFill>
            </a:endParaRPr>
          </a:p>
        </p:txBody>
      </p:sp>
      <p:sp>
        <p:nvSpPr>
          <p:cNvPr id="11" name="TextBox 10"/>
          <p:cNvSpPr txBox="1"/>
          <p:nvPr/>
        </p:nvSpPr>
        <p:spPr>
          <a:xfrm>
            <a:off x="4961825" y="3505200"/>
            <a:ext cx="3685624" cy="369332"/>
          </a:xfrm>
          <a:prstGeom prst="rect">
            <a:avLst/>
          </a:prstGeom>
          <a:noFill/>
        </p:spPr>
        <p:txBody>
          <a:bodyPr wrap="none" rtlCol="0">
            <a:spAutoFit/>
          </a:bodyPr>
          <a:lstStyle/>
          <a:p>
            <a:r>
              <a:rPr lang="en-US" b="1" dirty="0" smtClean="0">
                <a:solidFill>
                  <a:srgbClr val="4E5782"/>
                </a:solidFill>
              </a:rPr>
              <a:t>Stream Detection and Sinuosity</a:t>
            </a:r>
            <a:endParaRPr lang="en-US" b="1" dirty="0">
              <a:solidFill>
                <a:srgbClr val="4E5782"/>
              </a:solidFill>
            </a:endParaRPr>
          </a:p>
        </p:txBody>
      </p:sp>
      <p:sp>
        <p:nvSpPr>
          <p:cNvPr id="13" name="TextBox 12"/>
          <p:cNvSpPr txBox="1"/>
          <p:nvPr/>
        </p:nvSpPr>
        <p:spPr>
          <a:xfrm>
            <a:off x="5105400" y="4572000"/>
            <a:ext cx="2621932" cy="369332"/>
          </a:xfrm>
          <a:prstGeom prst="rect">
            <a:avLst/>
          </a:prstGeom>
          <a:noFill/>
        </p:spPr>
        <p:txBody>
          <a:bodyPr wrap="none" rtlCol="0">
            <a:spAutoFit/>
          </a:bodyPr>
          <a:lstStyle/>
          <a:p>
            <a:r>
              <a:rPr lang="en-US" b="1" dirty="0" smtClean="0">
                <a:solidFill>
                  <a:srgbClr val="FF0000"/>
                </a:solidFill>
              </a:rPr>
              <a:t>Satellite/Aerial Photos</a:t>
            </a:r>
            <a:endParaRPr lang="en-US" b="1" dirty="0">
              <a:solidFill>
                <a:srgbClr val="FF0000"/>
              </a:solidFill>
            </a:endParaRPr>
          </a:p>
        </p:txBody>
      </p:sp>
      <p:sp>
        <p:nvSpPr>
          <p:cNvPr id="14" name="TextBox 13"/>
          <p:cNvSpPr txBox="1"/>
          <p:nvPr/>
        </p:nvSpPr>
        <p:spPr>
          <a:xfrm>
            <a:off x="228600" y="4724400"/>
            <a:ext cx="2211438" cy="369332"/>
          </a:xfrm>
          <a:prstGeom prst="rect">
            <a:avLst/>
          </a:prstGeom>
          <a:noFill/>
        </p:spPr>
        <p:txBody>
          <a:bodyPr wrap="none" rtlCol="0">
            <a:spAutoFit/>
          </a:bodyPr>
          <a:lstStyle/>
          <a:p>
            <a:r>
              <a:rPr lang="en-US" b="1" dirty="0" smtClean="0">
                <a:solidFill>
                  <a:srgbClr val="4E5782"/>
                </a:solidFill>
              </a:rPr>
              <a:t>Land Cover/Usage</a:t>
            </a:r>
            <a:endParaRPr lang="en-US" b="1" dirty="0">
              <a:solidFill>
                <a:srgbClr val="4E5782"/>
              </a:solidFill>
            </a:endParaRPr>
          </a:p>
        </p:txBody>
      </p:sp>
      <p:sp>
        <p:nvSpPr>
          <p:cNvPr id="15" name="TextBox 14"/>
          <p:cNvSpPr txBox="1"/>
          <p:nvPr/>
        </p:nvSpPr>
        <p:spPr>
          <a:xfrm>
            <a:off x="1295400" y="5334000"/>
            <a:ext cx="5216768" cy="369332"/>
          </a:xfrm>
          <a:prstGeom prst="rect">
            <a:avLst/>
          </a:prstGeom>
          <a:noFill/>
        </p:spPr>
        <p:txBody>
          <a:bodyPr wrap="none" rtlCol="0">
            <a:spAutoFit/>
          </a:bodyPr>
          <a:lstStyle/>
          <a:p>
            <a:r>
              <a:rPr lang="en-US" b="1" dirty="0" smtClean="0">
                <a:solidFill>
                  <a:srgbClr val="4E5782"/>
                </a:solidFill>
              </a:rPr>
              <a:t>Water Detection (e.g. Lakes, Retaining Ponds)</a:t>
            </a:r>
            <a:endParaRPr lang="en-US" b="1" dirty="0">
              <a:solidFill>
                <a:srgbClr val="4E5782"/>
              </a:solidFill>
            </a:endParaRPr>
          </a:p>
        </p:txBody>
      </p:sp>
      <p:sp>
        <p:nvSpPr>
          <p:cNvPr id="16" name="TextBox 15"/>
          <p:cNvSpPr txBox="1"/>
          <p:nvPr/>
        </p:nvSpPr>
        <p:spPr>
          <a:xfrm>
            <a:off x="5596291" y="533400"/>
            <a:ext cx="2416685" cy="369332"/>
          </a:xfrm>
          <a:prstGeom prst="rect">
            <a:avLst/>
          </a:prstGeom>
          <a:noFill/>
        </p:spPr>
        <p:txBody>
          <a:bodyPr wrap="none" rtlCol="0">
            <a:spAutoFit/>
          </a:bodyPr>
          <a:lstStyle/>
          <a:p>
            <a:r>
              <a:rPr lang="en-US" b="1" dirty="0" smtClean="0">
                <a:solidFill>
                  <a:srgbClr val="4E5782"/>
                </a:solidFill>
              </a:rPr>
              <a:t>Green Infrastructure</a:t>
            </a:r>
            <a:endParaRPr lang="en-US" b="1" dirty="0">
              <a:solidFill>
                <a:srgbClr val="4E5782"/>
              </a:solidFill>
            </a:endParaRPr>
          </a:p>
        </p:txBody>
      </p:sp>
      <p:sp>
        <p:nvSpPr>
          <p:cNvPr id="17" name="TextBox 16"/>
          <p:cNvSpPr txBox="1"/>
          <p:nvPr/>
        </p:nvSpPr>
        <p:spPr>
          <a:xfrm>
            <a:off x="3352800" y="1676400"/>
            <a:ext cx="1724300" cy="369332"/>
          </a:xfrm>
          <a:prstGeom prst="rect">
            <a:avLst/>
          </a:prstGeom>
          <a:noFill/>
        </p:spPr>
        <p:txBody>
          <a:bodyPr wrap="none" rtlCol="0">
            <a:spAutoFit/>
          </a:bodyPr>
          <a:lstStyle/>
          <a:p>
            <a:r>
              <a:rPr lang="en-US" b="1" dirty="0" err="1" smtClean="0">
                <a:solidFill>
                  <a:srgbClr val="FF0000"/>
                </a:solidFill>
              </a:rPr>
              <a:t>Hyperspectral</a:t>
            </a:r>
            <a:endParaRPr lang="en-US" b="1" dirty="0">
              <a:solidFill>
                <a:srgbClr val="FF0000"/>
              </a:solidFill>
            </a:endParaRPr>
          </a:p>
        </p:txBody>
      </p:sp>
      <p:sp>
        <p:nvSpPr>
          <p:cNvPr id="18" name="TextBox 17"/>
          <p:cNvSpPr txBox="1"/>
          <p:nvPr/>
        </p:nvSpPr>
        <p:spPr>
          <a:xfrm>
            <a:off x="7223354" y="2362200"/>
            <a:ext cx="838954" cy="369332"/>
          </a:xfrm>
          <a:prstGeom prst="rect">
            <a:avLst/>
          </a:prstGeom>
          <a:noFill/>
        </p:spPr>
        <p:txBody>
          <a:bodyPr wrap="none" rtlCol="0">
            <a:spAutoFit/>
          </a:bodyPr>
          <a:lstStyle/>
          <a:p>
            <a:r>
              <a:rPr lang="en-US" b="1" dirty="0" smtClean="0">
                <a:solidFill>
                  <a:srgbClr val="FF0000"/>
                </a:solidFill>
              </a:rPr>
              <a:t>Radar</a:t>
            </a:r>
            <a:endParaRPr lang="en-US" b="1" dirty="0">
              <a:solidFill>
                <a:srgbClr val="FF0000"/>
              </a:solidFill>
            </a:endParaRPr>
          </a:p>
        </p:txBody>
      </p:sp>
      <p:sp>
        <p:nvSpPr>
          <p:cNvPr id="19" name="TextBox 18"/>
          <p:cNvSpPr txBox="1"/>
          <p:nvPr/>
        </p:nvSpPr>
        <p:spPr>
          <a:xfrm>
            <a:off x="838200" y="228600"/>
            <a:ext cx="966881" cy="369332"/>
          </a:xfrm>
          <a:prstGeom prst="rect">
            <a:avLst/>
          </a:prstGeom>
          <a:noFill/>
        </p:spPr>
        <p:txBody>
          <a:bodyPr wrap="none" rtlCol="0">
            <a:spAutoFit/>
          </a:bodyPr>
          <a:lstStyle/>
          <a:p>
            <a:r>
              <a:rPr lang="en-US" b="1" dirty="0" smtClean="0">
                <a:solidFill>
                  <a:srgbClr val="FF0000"/>
                </a:solidFill>
              </a:rPr>
              <a:t>Photos</a:t>
            </a:r>
            <a:endParaRPr lang="en-US" b="1" dirty="0">
              <a:solidFill>
                <a:srgbClr val="FF0000"/>
              </a:solidFill>
            </a:endParaRPr>
          </a:p>
        </p:txBody>
      </p:sp>
      <p:sp>
        <p:nvSpPr>
          <p:cNvPr id="20" name="TextBox 19"/>
          <p:cNvSpPr txBox="1"/>
          <p:nvPr/>
        </p:nvSpPr>
        <p:spPr>
          <a:xfrm>
            <a:off x="533400" y="6400800"/>
            <a:ext cx="2236798" cy="369332"/>
          </a:xfrm>
          <a:prstGeom prst="rect">
            <a:avLst/>
          </a:prstGeom>
          <a:noFill/>
        </p:spPr>
        <p:txBody>
          <a:bodyPr wrap="none" rtlCol="0">
            <a:spAutoFit/>
          </a:bodyPr>
          <a:lstStyle/>
          <a:p>
            <a:r>
              <a:rPr lang="en-US" b="1" dirty="0" smtClean="0">
                <a:solidFill>
                  <a:srgbClr val="4E5782"/>
                </a:solidFill>
              </a:rPr>
              <a:t>3D Reconstruction</a:t>
            </a:r>
            <a:endParaRPr lang="en-US" b="1" dirty="0">
              <a:solidFill>
                <a:srgbClr val="4E5782"/>
              </a:solidFill>
            </a:endParaRPr>
          </a:p>
        </p:txBody>
      </p:sp>
      <p:sp>
        <p:nvSpPr>
          <p:cNvPr id="21" name="TextBox 20"/>
          <p:cNvSpPr txBox="1"/>
          <p:nvPr/>
        </p:nvSpPr>
        <p:spPr>
          <a:xfrm>
            <a:off x="5867400" y="5943600"/>
            <a:ext cx="1044201" cy="369332"/>
          </a:xfrm>
          <a:prstGeom prst="rect">
            <a:avLst/>
          </a:prstGeom>
          <a:noFill/>
        </p:spPr>
        <p:txBody>
          <a:bodyPr wrap="none" rtlCol="0">
            <a:spAutoFit/>
          </a:bodyPr>
          <a:lstStyle/>
          <a:p>
            <a:r>
              <a:rPr lang="en-US" b="1" dirty="0" smtClean="0">
                <a:solidFill>
                  <a:srgbClr val="FF0000"/>
                </a:solidFill>
              </a:rPr>
              <a:t>3D Data</a:t>
            </a:r>
            <a:endParaRPr lang="en-US" b="1" dirty="0">
              <a:solidFill>
                <a:srgbClr val="FF0000"/>
              </a:solidFill>
            </a:endParaRPr>
          </a:p>
        </p:txBody>
      </p:sp>
      <p:sp>
        <p:nvSpPr>
          <p:cNvPr id="22" name="TextBox 21"/>
          <p:cNvSpPr txBox="1"/>
          <p:nvPr/>
        </p:nvSpPr>
        <p:spPr>
          <a:xfrm>
            <a:off x="2895600" y="4114800"/>
            <a:ext cx="3301580" cy="369332"/>
          </a:xfrm>
          <a:prstGeom prst="rect">
            <a:avLst/>
          </a:prstGeom>
          <a:noFill/>
        </p:spPr>
        <p:txBody>
          <a:bodyPr wrap="none" rtlCol="0">
            <a:spAutoFit/>
          </a:bodyPr>
          <a:lstStyle/>
          <a:p>
            <a:r>
              <a:rPr lang="en-US" b="1" dirty="0" smtClean="0">
                <a:solidFill>
                  <a:srgbClr val="4E5782"/>
                </a:solidFill>
              </a:rPr>
              <a:t>Human Preference Modeling</a:t>
            </a:r>
            <a:endParaRPr lang="en-US" b="1" dirty="0">
              <a:solidFill>
                <a:srgbClr val="4E5782"/>
              </a:solidFill>
            </a:endParaRPr>
          </a:p>
        </p:txBody>
      </p:sp>
      <p:sp>
        <p:nvSpPr>
          <p:cNvPr id="23" name="TextBox 22"/>
          <p:cNvSpPr txBox="1"/>
          <p:nvPr/>
        </p:nvSpPr>
        <p:spPr>
          <a:xfrm>
            <a:off x="533400" y="1676400"/>
            <a:ext cx="825867" cy="369332"/>
          </a:xfrm>
          <a:prstGeom prst="rect">
            <a:avLst/>
          </a:prstGeom>
          <a:noFill/>
        </p:spPr>
        <p:txBody>
          <a:bodyPr wrap="none" rtlCol="0">
            <a:spAutoFit/>
          </a:bodyPr>
          <a:lstStyle/>
          <a:p>
            <a:r>
              <a:rPr lang="en-US" b="1" dirty="0" smtClean="0">
                <a:solidFill>
                  <a:srgbClr val="FF0000"/>
                </a:solidFill>
              </a:rPr>
              <a:t>Video</a:t>
            </a:r>
            <a:endParaRPr lang="en-US" b="1" dirty="0">
              <a:solidFill>
                <a:srgbClr val="FF0000"/>
              </a:solidFill>
            </a:endParaRPr>
          </a:p>
        </p:txBody>
      </p:sp>
      <p:sp>
        <p:nvSpPr>
          <p:cNvPr id="24" name="TextBox 23"/>
          <p:cNvSpPr txBox="1"/>
          <p:nvPr/>
        </p:nvSpPr>
        <p:spPr>
          <a:xfrm>
            <a:off x="4191000" y="3124200"/>
            <a:ext cx="3070860" cy="369332"/>
          </a:xfrm>
          <a:prstGeom prst="rect">
            <a:avLst/>
          </a:prstGeom>
          <a:noFill/>
        </p:spPr>
        <p:txBody>
          <a:bodyPr wrap="none" rtlCol="0">
            <a:spAutoFit/>
          </a:bodyPr>
          <a:lstStyle/>
          <a:p>
            <a:r>
              <a:rPr lang="en-US" b="1" dirty="0" smtClean="0">
                <a:solidFill>
                  <a:srgbClr val="4E5782"/>
                </a:solidFill>
              </a:rPr>
              <a:t>People Detection/Tracking</a:t>
            </a:r>
            <a:endParaRPr lang="en-US" b="1" dirty="0">
              <a:solidFill>
                <a:srgbClr val="4E5782"/>
              </a:solidFill>
            </a:endParaRPr>
          </a:p>
        </p:txBody>
      </p:sp>
      <p:sp>
        <p:nvSpPr>
          <p:cNvPr id="25" name="TextBox 24"/>
          <p:cNvSpPr txBox="1"/>
          <p:nvPr/>
        </p:nvSpPr>
        <p:spPr>
          <a:xfrm>
            <a:off x="152400" y="5791200"/>
            <a:ext cx="3789056" cy="369332"/>
          </a:xfrm>
          <a:prstGeom prst="rect">
            <a:avLst/>
          </a:prstGeom>
          <a:noFill/>
        </p:spPr>
        <p:txBody>
          <a:bodyPr wrap="none" rtlCol="0">
            <a:spAutoFit/>
          </a:bodyPr>
          <a:lstStyle/>
          <a:p>
            <a:r>
              <a:rPr lang="en-US" b="1" dirty="0" smtClean="0">
                <a:solidFill>
                  <a:srgbClr val="4E5782"/>
                </a:solidFill>
              </a:rPr>
              <a:t>Large Dynamic Group Behavior</a:t>
            </a:r>
            <a:endParaRPr lang="en-US" b="1" dirty="0">
              <a:solidFill>
                <a:srgbClr val="4E5782"/>
              </a:solidFill>
            </a:endParaRPr>
          </a:p>
        </p:txBody>
      </p:sp>
      <p:sp>
        <p:nvSpPr>
          <p:cNvPr id="26" name="TextBox 25"/>
          <p:cNvSpPr txBox="1"/>
          <p:nvPr/>
        </p:nvSpPr>
        <p:spPr>
          <a:xfrm>
            <a:off x="6454264" y="3962400"/>
            <a:ext cx="2737461" cy="369332"/>
          </a:xfrm>
          <a:prstGeom prst="rect">
            <a:avLst/>
          </a:prstGeom>
          <a:noFill/>
        </p:spPr>
        <p:txBody>
          <a:bodyPr wrap="none" rtlCol="0">
            <a:spAutoFit/>
          </a:bodyPr>
          <a:lstStyle/>
          <a:p>
            <a:r>
              <a:rPr lang="en-US" b="1" dirty="0" smtClean="0">
                <a:solidFill>
                  <a:srgbClr val="4E5782"/>
                </a:solidFill>
              </a:rPr>
              <a:t>Bee Detection/Tracking</a:t>
            </a:r>
            <a:endParaRPr lang="en-US" b="1" dirty="0">
              <a:solidFill>
                <a:srgbClr val="4E5782"/>
              </a:solidFill>
            </a:endParaRPr>
          </a:p>
        </p:txBody>
      </p:sp>
      <p:sp>
        <p:nvSpPr>
          <p:cNvPr id="27" name="TextBox 26"/>
          <p:cNvSpPr txBox="1"/>
          <p:nvPr/>
        </p:nvSpPr>
        <p:spPr>
          <a:xfrm>
            <a:off x="549990" y="3276600"/>
            <a:ext cx="2506403" cy="369332"/>
          </a:xfrm>
          <a:prstGeom prst="rect">
            <a:avLst/>
          </a:prstGeom>
          <a:noFill/>
        </p:spPr>
        <p:txBody>
          <a:bodyPr wrap="none" rtlCol="0">
            <a:spAutoFit/>
          </a:bodyPr>
          <a:lstStyle/>
          <a:p>
            <a:r>
              <a:rPr lang="en-US" b="1" dirty="0" smtClean="0">
                <a:solidFill>
                  <a:srgbClr val="4E5782"/>
                </a:solidFill>
              </a:rPr>
              <a:t>Bee Colony Behavior</a:t>
            </a:r>
            <a:endParaRPr lang="en-US" b="1" dirty="0">
              <a:solidFill>
                <a:srgbClr val="4E5782"/>
              </a:solidFill>
            </a:endParaRPr>
          </a:p>
        </p:txBody>
      </p:sp>
      <p:sp>
        <p:nvSpPr>
          <p:cNvPr id="28" name="TextBox 27"/>
          <p:cNvSpPr txBox="1"/>
          <p:nvPr/>
        </p:nvSpPr>
        <p:spPr>
          <a:xfrm>
            <a:off x="1905000" y="1371600"/>
            <a:ext cx="2300930" cy="369332"/>
          </a:xfrm>
          <a:prstGeom prst="rect">
            <a:avLst/>
          </a:prstGeom>
          <a:noFill/>
        </p:spPr>
        <p:txBody>
          <a:bodyPr wrap="none" rtlCol="0">
            <a:spAutoFit/>
          </a:bodyPr>
          <a:lstStyle/>
          <a:p>
            <a:r>
              <a:rPr lang="en-US" b="1" dirty="0" smtClean="0">
                <a:solidFill>
                  <a:srgbClr val="FF0000"/>
                </a:solidFill>
              </a:rPr>
              <a:t>Underwater Photos</a:t>
            </a:r>
            <a:endParaRPr lang="en-US" b="1" dirty="0">
              <a:solidFill>
                <a:srgbClr val="FF0000"/>
              </a:solidFill>
            </a:endParaRPr>
          </a:p>
        </p:txBody>
      </p:sp>
      <p:sp>
        <p:nvSpPr>
          <p:cNvPr id="29" name="TextBox 28"/>
          <p:cNvSpPr txBox="1"/>
          <p:nvPr/>
        </p:nvSpPr>
        <p:spPr>
          <a:xfrm>
            <a:off x="3124200" y="2133600"/>
            <a:ext cx="2018589" cy="369332"/>
          </a:xfrm>
          <a:prstGeom prst="rect">
            <a:avLst/>
          </a:prstGeom>
          <a:noFill/>
        </p:spPr>
        <p:txBody>
          <a:bodyPr wrap="none" rtlCol="0">
            <a:spAutoFit/>
          </a:bodyPr>
          <a:lstStyle/>
          <a:p>
            <a:r>
              <a:rPr lang="en-US" b="1" dirty="0" smtClean="0">
                <a:solidFill>
                  <a:srgbClr val="4E5782"/>
                </a:solidFill>
              </a:rPr>
              <a:t>Color Correction</a:t>
            </a:r>
            <a:endParaRPr lang="en-US" b="1" dirty="0">
              <a:solidFill>
                <a:srgbClr val="4E5782"/>
              </a:solidFill>
            </a:endParaRPr>
          </a:p>
        </p:txBody>
      </p:sp>
      <p:sp>
        <p:nvSpPr>
          <p:cNvPr id="30" name="TextBox 29"/>
          <p:cNvSpPr txBox="1"/>
          <p:nvPr/>
        </p:nvSpPr>
        <p:spPr>
          <a:xfrm>
            <a:off x="5880750" y="152400"/>
            <a:ext cx="1903286" cy="369332"/>
          </a:xfrm>
          <a:prstGeom prst="rect">
            <a:avLst/>
          </a:prstGeom>
          <a:noFill/>
        </p:spPr>
        <p:txBody>
          <a:bodyPr wrap="none" rtlCol="0">
            <a:spAutoFit/>
          </a:bodyPr>
          <a:lstStyle/>
          <a:p>
            <a:r>
              <a:rPr lang="en-US" b="1" dirty="0" smtClean="0">
                <a:solidFill>
                  <a:srgbClr val="4E5782"/>
                </a:solidFill>
              </a:rPr>
              <a:t>Image Stitching</a:t>
            </a:r>
            <a:endParaRPr lang="en-US" b="1" dirty="0">
              <a:solidFill>
                <a:srgbClr val="4E5782"/>
              </a:solidFill>
            </a:endParaRPr>
          </a:p>
        </p:txBody>
      </p:sp>
      <p:sp>
        <p:nvSpPr>
          <p:cNvPr id="31" name="TextBox 30"/>
          <p:cNvSpPr txBox="1"/>
          <p:nvPr/>
        </p:nvSpPr>
        <p:spPr>
          <a:xfrm>
            <a:off x="5427457" y="1066800"/>
            <a:ext cx="1133468" cy="369332"/>
          </a:xfrm>
          <a:prstGeom prst="rect">
            <a:avLst/>
          </a:prstGeom>
          <a:noFill/>
        </p:spPr>
        <p:txBody>
          <a:bodyPr wrap="none" rtlCol="0">
            <a:spAutoFit/>
          </a:bodyPr>
          <a:lstStyle/>
          <a:p>
            <a:r>
              <a:rPr lang="en-US" b="1" dirty="0" smtClean="0">
                <a:solidFill>
                  <a:srgbClr val="4E5782"/>
                </a:solidFill>
              </a:rPr>
              <a:t>Mapping</a:t>
            </a:r>
            <a:endParaRPr lang="en-US" b="1" dirty="0">
              <a:solidFill>
                <a:srgbClr val="4E5782"/>
              </a:solidFill>
            </a:endParaRPr>
          </a:p>
        </p:txBody>
      </p:sp>
      <p:sp>
        <p:nvSpPr>
          <p:cNvPr id="33" name="TextBox 32"/>
          <p:cNvSpPr txBox="1"/>
          <p:nvPr/>
        </p:nvSpPr>
        <p:spPr>
          <a:xfrm>
            <a:off x="3657600" y="6324600"/>
            <a:ext cx="1929096" cy="369332"/>
          </a:xfrm>
          <a:prstGeom prst="rect">
            <a:avLst/>
          </a:prstGeom>
          <a:noFill/>
        </p:spPr>
        <p:txBody>
          <a:bodyPr wrap="none" rtlCol="0">
            <a:spAutoFit/>
          </a:bodyPr>
          <a:lstStyle/>
          <a:p>
            <a:r>
              <a:rPr lang="en-US" b="1" dirty="0" smtClean="0">
                <a:solidFill>
                  <a:srgbClr val="4E5782"/>
                </a:solidFill>
              </a:rPr>
              <a:t>Event Detection</a:t>
            </a:r>
            <a:endParaRPr lang="en-US" b="1" dirty="0">
              <a:solidFill>
                <a:srgbClr val="4E5782"/>
              </a:solidFill>
            </a:endParaRPr>
          </a:p>
        </p:txBody>
      </p:sp>
      <p:sp>
        <p:nvSpPr>
          <p:cNvPr id="34" name="TextBox 33"/>
          <p:cNvSpPr txBox="1"/>
          <p:nvPr/>
        </p:nvSpPr>
        <p:spPr>
          <a:xfrm>
            <a:off x="2667000" y="4953000"/>
            <a:ext cx="3249958" cy="369332"/>
          </a:xfrm>
          <a:prstGeom prst="rect">
            <a:avLst/>
          </a:prstGeom>
          <a:noFill/>
        </p:spPr>
        <p:txBody>
          <a:bodyPr wrap="none" rtlCol="0">
            <a:spAutoFit/>
          </a:bodyPr>
          <a:lstStyle/>
          <a:p>
            <a:r>
              <a:rPr lang="en-US" b="1" dirty="0" smtClean="0">
                <a:solidFill>
                  <a:srgbClr val="4E5782"/>
                </a:solidFill>
              </a:rPr>
              <a:t>Species Detection/Counting</a:t>
            </a:r>
            <a:endParaRPr lang="en-US" b="1" dirty="0">
              <a:solidFill>
                <a:srgbClr val="4E5782"/>
              </a:solidFill>
            </a:endParaRPr>
          </a:p>
        </p:txBody>
      </p:sp>
      <p:sp>
        <p:nvSpPr>
          <p:cNvPr id="35" name="TextBox 34"/>
          <p:cNvSpPr txBox="1"/>
          <p:nvPr/>
        </p:nvSpPr>
        <p:spPr>
          <a:xfrm>
            <a:off x="7086600" y="5181600"/>
            <a:ext cx="1723962" cy="369332"/>
          </a:xfrm>
          <a:prstGeom prst="rect">
            <a:avLst/>
          </a:prstGeom>
          <a:noFill/>
        </p:spPr>
        <p:txBody>
          <a:bodyPr wrap="none" rtlCol="0">
            <a:spAutoFit/>
          </a:bodyPr>
          <a:lstStyle/>
          <a:p>
            <a:r>
              <a:rPr lang="en-US" b="1" dirty="0" smtClean="0">
                <a:solidFill>
                  <a:srgbClr val="4E5782"/>
                </a:solidFill>
              </a:rPr>
              <a:t>Reef Changes</a:t>
            </a:r>
            <a:endParaRPr lang="en-US" b="1" dirty="0">
              <a:solidFill>
                <a:srgbClr val="4E5782"/>
              </a:solidFill>
            </a:endParaRPr>
          </a:p>
        </p:txBody>
      </p:sp>
      <p:sp>
        <p:nvSpPr>
          <p:cNvPr id="36" name="TextBox 35"/>
          <p:cNvSpPr txBox="1"/>
          <p:nvPr/>
        </p:nvSpPr>
        <p:spPr>
          <a:xfrm>
            <a:off x="6858000" y="5715000"/>
            <a:ext cx="1608133" cy="369332"/>
          </a:xfrm>
          <a:prstGeom prst="rect">
            <a:avLst/>
          </a:prstGeom>
          <a:noFill/>
        </p:spPr>
        <p:txBody>
          <a:bodyPr wrap="none" rtlCol="0">
            <a:spAutoFit/>
          </a:bodyPr>
          <a:lstStyle/>
          <a:p>
            <a:r>
              <a:rPr lang="en-US" b="1" dirty="0" smtClean="0">
                <a:solidFill>
                  <a:srgbClr val="4E5782"/>
                </a:solidFill>
              </a:rPr>
              <a:t>Food Supply</a:t>
            </a:r>
            <a:endParaRPr lang="en-US" b="1" dirty="0">
              <a:solidFill>
                <a:srgbClr val="4E5782"/>
              </a:solidFill>
            </a:endParaRPr>
          </a:p>
        </p:txBody>
      </p:sp>
      <p:sp>
        <p:nvSpPr>
          <p:cNvPr id="37" name="TextBox 36"/>
          <p:cNvSpPr txBox="1"/>
          <p:nvPr/>
        </p:nvSpPr>
        <p:spPr>
          <a:xfrm>
            <a:off x="2545492" y="152400"/>
            <a:ext cx="2173003" cy="369332"/>
          </a:xfrm>
          <a:prstGeom prst="rect">
            <a:avLst/>
          </a:prstGeom>
          <a:noFill/>
        </p:spPr>
        <p:txBody>
          <a:bodyPr wrap="none" rtlCol="0">
            <a:spAutoFit/>
          </a:bodyPr>
          <a:lstStyle/>
          <a:p>
            <a:r>
              <a:rPr lang="en-US" b="1" dirty="0" smtClean="0">
                <a:solidFill>
                  <a:srgbClr val="4E5782"/>
                </a:solidFill>
              </a:rPr>
              <a:t>Structural Defects</a:t>
            </a:r>
            <a:endParaRPr lang="en-US" b="1" dirty="0">
              <a:solidFill>
                <a:srgbClr val="4E5782"/>
              </a:solidFill>
            </a:endParaRPr>
          </a:p>
        </p:txBody>
      </p:sp>
      <p:sp>
        <p:nvSpPr>
          <p:cNvPr id="38" name="TextBox 37"/>
          <p:cNvSpPr txBox="1"/>
          <p:nvPr/>
        </p:nvSpPr>
        <p:spPr>
          <a:xfrm>
            <a:off x="6705600" y="2743200"/>
            <a:ext cx="2031438" cy="369332"/>
          </a:xfrm>
          <a:prstGeom prst="rect">
            <a:avLst/>
          </a:prstGeom>
          <a:noFill/>
        </p:spPr>
        <p:txBody>
          <a:bodyPr wrap="none" rtlCol="0">
            <a:spAutoFit/>
          </a:bodyPr>
          <a:lstStyle/>
          <a:p>
            <a:r>
              <a:rPr lang="en-US" b="1" dirty="0" smtClean="0">
                <a:solidFill>
                  <a:srgbClr val="4E5782"/>
                </a:solidFill>
              </a:rPr>
              <a:t>Hazard Modeling</a:t>
            </a:r>
            <a:endParaRPr lang="en-US" b="1" dirty="0">
              <a:solidFill>
                <a:srgbClr val="4E5782"/>
              </a:solidFill>
            </a:endParaRPr>
          </a:p>
        </p:txBody>
      </p:sp>
      <p:sp>
        <p:nvSpPr>
          <p:cNvPr id="39" name="TextBox 38"/>
          <p:cNvSpPr txBox="1"/>
          <p:nvPr/>
        </p:nvSpPr>
        <p:spPr>
          <a:xfrm>
            <a:off x="5592654" y="1905000"/>
            <a:ext cx="2327079" cy="369332"/>
          </a:xfrm>
          <a:prstGeom prst="rect">
            <a:avLst/>
          </a:prstGeom>
          <a:noFill/>
        </p:spPr>
        <p:txBody>
          <a:bodyPr wrap="none" rtlCol="0">
            <a:spAutoFit/>
          </a:bodyPr>
          <a:lstStyle/>
          <a:p>
            <a:r>
              <a:rPr lang="en-US" b="1" dirty="0" smtClean="0">
                <a:solidFill>
                  <a:srgbClr val="FF0000"/>
                </a:solidFill>
              </a:rPr>
              <a:t>Microscopy Images</a:t>
            </a:r>
            <a:endParaRPr lang="en-US" b="1" dirty="0">
              <a:solidFill>
                <a:srgbClr val="FF0000"/>
              </a:solidFill>
            </a:endParaRPr>
          </a:p>
        </p:txBody>
      </p:sp>
      <p:sp>
        <p:nvSpPr>
          <p:cNvPr id="40" name="TextBox 39"/>
          <p:cNvSpPr txBox="1"/>
          <p:nvPr/>
        </p:nvSpPr>
        <p:spPr>
          <a:xfrm>
            <a:off x="16536" y="4419600"/>
            <a:ext cx="3558110" cy="369332"/>
          </a:xfrm>
          <a:prstGeom prst="rect">
            <a:avLst/>
          </a:prstGeom>
          <a:noFill/>
        </p:spPr>
        <p:txBody>
          <a:bodyPr wrap="none" rtlCol="0">
            <a:spAutoFit/>
          </a:bodyPr>
          <a:lstStyle/>
          <a:p>
            <a:r>
              <a:rPr lang="en-US" b="1" dirty="0" smtClean="0">
                <a:solidFill>
                  <a:srgbClr val="4E5782"/>
                </a:solidFill>
              </a:rPr>
              <a:t>Pollen Detection/Classification</a:t>
            </a:r>
            <a:endParaRPr lang="en-US" b="1" dirty="0">
              <a:solidFill>
                <a:srgbClr val="4E5782"/>
              </a:solidFill>
            </a:endParaRPr>
          </a:p>
        </p:txBody>
      </p:sp>
      <p:sp>
        <p:nvSpPr>
          <p:cNvPr id="41" name="TextBox 40"/>
          <p:cNvSpPr txBox="1"/>
          <p:nvPr/>
        </p:nvSpPr>
        <p:spPr>
          <a:xfrm>
            <a:off x="3672174" y="3810000"/>
            <a:ext cx="1596035" cy="369332"/>
          </a:xfrm>
          <a:prstGeom prst="rect">
            <a:avLst/>
          </a:prstGeom>
          <a:noFill/>
        </p:spPr>
        <p:txBody>
          <a:bodyPr wrap="none" rtlCol="0">
            <a:spAutoFit/>
          </a:bodyPr>
          <a:lstStyle/>
          <a:p>
            <a:r>
              <a:rPr lang="en-US" b="1" dirty="0" err="1" smtClean="0">
                <a:solidFill>
                  <a:srgbClr val="4E5782"/>
                </a:solidFill>
              </a:rPr>
              <a:t>Paleoclimate</a:t>
            </a:r>
            <a:endParaRPr lang="en-US" b="1" dirty="0">
              <a:solidFill>
                <a:srgbClr val="4E5782"/>
              </a:solidFill>
            </a:endParaRPr>
          </a:p>
        </p:txBody>
      </p:sp>
      <p:sp>
        <p:nvSpPr>
          <p:cNvPr id="42" name="TextBox 41"/>
          <p:cNvSpPr txBox="1"/>
          <p:nvPr/>
        </p:nvSpPr>
        <p:spPr>
          <a:xfrm>
            <a:off x="228600" y="1295400"/>
            <a:ext cx="1236148" cy="369332"/>
          </a:xfrm>
          <a:prstGeom prst="rect">
            <a:avLst/>
          </a:prstGeom>
          <a:noFill/>
        </p:spPr>
        <p:txBody>
          <a:bodyPr wrap="none" rtlCol="0">
            <a:spAutoFit/>
          </a:bodyPr>
          <a:lstStyle/>
          <a:p>
            <a:r>
              <a:rPr lang="en-US" b="1" dirty="0" smtClean="0">
                <a:solidFill>
                  <a:srgbClr val="4E5782"/>
                </a:solidFill>
              </a:rPr>
              <a:t>Evolution</a:t>
            </a:r>
            <a:endParaRPr lang="en-US" b="1" dirty="0">
              <a:solidFill>
                <a:srgbClr val="4E5782"/>
              </a:solidFill>
            </a:endParaRPr>
          </a:p>
        </p:txBody>
      </p:sp>
      <p:sp>
        <p:nvSpPr>
          <p:cNvPr id="43" name="TextBox 42"/>
          <p:cNvSpPr txBox="1"/>
          <p:nvPr/>
        </p:nvSpPr>
        <p:spPr>
          <a:xfrm>
            <a:off x="2743200" y="990600"/>
            <a:ext cx="2129835" cy="369332"/>
          </a:xfrm>
          <a:prstGeom prst="rect">
            <a:avLst/>
          </a:prstGeom>
          <a:noFill/>
        </p:spPr>
        <p:txBody>
          <a:bodyPr wrap="none" rtlCol="0">
            <a:spAutoFit/>
          </a:bodyPr>
          <a:lstStyle/>
          <a:p>
            <a:r>
              <a:rPr lang="en-US" b="1" dirty="0" smtClean="0">
                <a:solidFill>
                  <a:srgbClr val="4E5782"/>
                </a:solidFill>
              </a:rPr>
              <a:t>Root Tip Tracking</a:t>
            </a:r>
            <a:endParaRPr lang="en-US" b="1" dirty="0">
              <a:solidFill>
                <a:srgbClr val="4E5782"/>
              </a:solidFill>
            </a:endParaRPr>
          </a:p>
        </p:txBody>
      </p:sp>
      <p:sp>
        <p:nvSpPr>
          <p:cNvPr id="44" name="TextBox 43"/>
          <p:cNvSpPr txBox="1"/>
          <p:nvPr/>
        </p:nvSpPr>
        <p:spPr>
          <a:xfrm>
            <a:off x="381000" y="4114800"/>
            <a:ext cx="1416148" cy="369332"/>
          </a:xfrm>
          <a:prstGeom prst="rect">
            <a:avLst/>
          </a:prstGeom>
          <a:noFill/>
        </p:spPr>
        <p:txBody>
          <a:bodyPr wrap="none" rtlCol="0">
            <a:spAutoFit/>
          </a:bodyPr>
          <a:lstStyle/>
          <a:p>
            <a:r>
              <a:rPr lang="en-US" b="1" dirty="0" err="1" smtClean="0">
                <a:solidFill>
                  <a:srgbClr val="4E5782"/>
                </a:solidFill>
              </a:rPr>
              <a:t>Phenomics</a:t>
            </a:r>
            <a:endParaRPr lang="en-US" b="1" dirty="0">
              <a:solidFill>
                <a:srgbClr val="4E5782"/>
              </a:solidFill>
            </a:endParaRPr>
          </a:p>
        </p:txBody>
      </p:sp>
      <p:sp>
        <p:nvSpPr>
          <p:cNvPr id="45" name="TextBox 44"/>
          <p:cNvSpPr txBox="1"/>
          <p:nvPr/>
        </p:nvSpPr>
        <p:spPr>
          <a:xfrm>
            <a:off x="-12163" y="533400"/>
            <a:ext cx="2699026" cy="369332"/>
          </a:xfrm>
          <a:prstGeom prst="rect">
            <a:avLst/>
          </a:prstGeom>
          <a:noFill/>
        </p:spPr>
        <p:txBody>
          <a:bodyPr wrap="none" rtlCol="0">
            <a:spAutoFit/>
          </a:bodyPr>
          <a:lstStyle/>
          <a:p>
            <a:r>
              <a:rPr lang="en-US" b="1" dirty="0" smtClean="0">
                <a:solidFill>
                  <a:srgbClr val="4E5782"/>
                </a:solidFill>
              </a:rPr>
              <a:t>Materials Development</a:t>
            </a:r>
            <a:endParaRPr lang="en-US" b="1" dirty="0">
              <a:solidFill>
                <a:srgbClr val="4E5782"/>
              </a:solidFill>
            </a:endParaRPr>
          </a:p>
        </p:txBody>
      </p:sp>
      <p:sp>
        <p:nvSpPr>
          <p:cNvPr id="46" name="TextBox 45"/>
          <p:cNvSpPr txBox="1"/>
          <p:nvPr/>
        </p:nvSpPr>
        <p:spPr>
          <a:xfrm>
            <a:off x="685800" y="2971800"/>
            <a:ext cx="1621508" cy="369332"/>
          </a:xfrm>
          <a:prstGeom prst="rect">
            <a:avLst/>
          </a:prstGeom>
          <a:noFill/>
        </p:spPr>
        <p:txBody>
          <a:bodyPr wrap="none" rtlCol="0">
            <a:spAutoFit/>
          </a:bodyPr>
          <a:lstStyle/>
          <a:p>
            <a:r>
              <a:rPr lang="en-US" b="1" dirty="0" smtClean="0">
                <a:solidFill>
                  <a:srgbClr val="4E5782"/>
                </a:solidFill>
              </a:rPr>
              <a:t>Cell Tracking</a:t>
            </a:r>
            <a:endParaRPr lang="en-US" b="1" dirty="0">
              <a:solidFill>
                <a:srgbClr val="4E5782"/>
              </a:solidFill>
            </a:endParaRPr>
          </a:p>
        </p:txBody>
      </p:sp>
      <p:sp>
        <p:nvSpPr>
          <p:cNvPr id="47" name="TextBox 46"/>
          <p:cNvSpPr txBox="1"/>
          <p:nvPr/>
        </p:nvSpPr>
        <p:spPr>
          <a:xfrm>
            <a:off x="6400800" y="4267200"/>
            <a:ext cx="2476760" cy="369332"/>
          </a:xfrm>
          <a:prstGeom prst="rect">
            <a:avLst/>
          </a:prstGeom>
          <a:noFill/>
        </p:spPr>
        <p:txBody>
          <a:bodyPr wrap="none" rtlCol="0">
            <a:spAutoFit/>
          </a:bodyPr>
          <a:lstStyle/>
          <a:p>
            <a:r>
              <a:rPr lang="en-US" b="1" dirty="0" smtClean="0">
                <a:solidFill>
                  <a:srgbClr val="4E5782"/>
                </a:solidFill>
              </a:rPr>
              <a:t>Tissue Classification</a:t>
            </a:r>
            <a:endParaRPr lang="en-US" b="1" dirty="0">
              <a:solidFill>
                <a:srgbClr val="4E5782"/>
              </a:solidFill>
            </a:endParaRPr>
          </a:p>
        </p:txBody>
      </p:sp>
      <p:sp>
        <p:nvSpPr>
          <p:cNvPr id="48" name="TextBox 47"/>
          <p:cNvSpPr txBox="1"/>
          <p:nvPr/>
        </p:nvSpPr>
        <p:spPr>
          <a:xfrm>
            <a:off x="7315200" y="6172200"/>
            <a:ext cx="1634244" cy="369332"/>
          </a:xfrm>
          <a:prstGeom prst="rect">
            <a:avLst/>
          </a:prstGeom>
          <a:noFill/>
        </p:spPr>
        <p:txBody>
          <a:bodyPr wrap="none" rtlCol="0">
            <a:spAutoFit/>
          </a:bodyPr>
          <a:lstStyle/>
          <a:p>
            <a:r>
              <a:rPr lang="en-US" b="1" dirty="0" smtClean="0">
                <a:solidFill>
                  <a:srgbClr val="4E5782"/>
                </a:solidFill>
              </a:rPr>
              <a:t>Renal Failure</a:t>
            </a:r>
            <a:endParaRPr lang="en-US" b="1" dirty="0">
              <a:solidFill>
                <a:srgbClr val="4E5782"/>
              </a:solidFill>
            </a:endParaRPr>
          </a:p>
        </p:txBody>
      </p:sp>
      <p:sp>
        <p:nvSpPr>
          <p:cNvPr id="49" name="TextBox 48"/>
          <p:cNvSpPr txBox="1"/>
          <p:nvPr/>
        </p:nvSpPr>
        <p:spPr>
          <a:xfrm>
            <a:off x="5867400" y="838200"/>
            <a:ext cx="2787842" cy="369332"/>
          </a:xfrm>
          <a:prstGeom prst="rect">
            <a:avLst/>
          </a:prstGeom>
          <a:noFill/>
        </p:spPr>
        <p:txBody>
          <a:bodyPr wrap="none" rtlCol="0">
            <a:spAutoFit/>
          </a:bodyPr>
          <a:lstStyle/>
          <a:p>
            <a:r>
              <a:rPr lang="en-US" b="1" dirty="0" smtClean="0">
                <a:solidFill>
                  <a:srgbClr val="4E5782"/>
                </a:solidFill>
              </a:rPr>
              <a:t>Loss of Organ Function</a:t>
            </a:r>
            <a:endParaRPr lang="en-US" b="1" dirty="0">
              <a:solidFill>
                <a:srgbClr val="4E5782"/>
              </a:solidFill>
            </a:endParaRPr>
          </a:p>
        </p:txBody>
      </p:sp>
      <p:sp>
        <p:nvSpPr>
          <p:cNvPr id="50" name="TextBox 49"/>
          <p:cNvSpPr txBox="1"/>
          <p:nvPr/>
        </p:nvSpPr>
        <p:spPr>
          <a:xfrm>
            <a:off x="2743200" y="3505200"/>
            <a:ext cx="2018927" cy="369332"/>
          </a:xfrm>
          <a:prstGeom prst="rect">
            <a:avLst/>
          </a:prstGeom>
          <a:noFill/>
        </p:spPr>
        <p:txBody>
          <a:bodyPr wrap="none" rtlCol="0">
            <a:spAutoFit/>
          </a:bodyPr>
          <a:lstStyle/>
          <a:p>
            <a:r>
              <a:rPr lang="en-US" b="1" dirty="0" smtClean="0">
                <a:solidFill>
                  <a:srgbClr val="4E5782"/>
                </a:solidFill>
              </a:rPr>
              <a:t>Feedlot Tracking</a:t>
            </a:r>
            <a:endParaRPr lang="en-US" b="1" dirty="0">
              <a:solidFill>
                <a:srgbClr val="4E5782"/>
              </a:solidFill>
            </a:endParaRPr>
          </a:p>
        </p:txBody>
      </p:sp>
      <p:sp>
        <p:nvSpPr>
          <p:cNvPr id="51" name="TextBox 50"/>
          <p:cNvSpPr txBox="1"/>
          <p:nvPr/>
        </p:nvSpPr>
        <p:spPr>
          <a:xfrm>
            <a:off x="6781800" y="4876800"/>
            <a:ext cx="2173229" cy="369332"/>
          </a:xfrm>
          <a:prstGeom prst="rect">
            <a:avLst/>
          </a:prstGeom>
          <a:noFill/>
        </p:spPr>
        <p:txBody>
          <a:bodyPr wrap="none" rtlCol="0">
            <a:spAutoFit/>
          </a:bodyPr>
          <a:lstStyle/>
          <a:p>
            <a:r>
              <a:rPr lang="en-US" b="1" dirty="0" smtClean="0">
                <a:solidFill>
                  <a:srgbClr val="4E5782"/>
                </a:solidFill>
              </a:rPr>
              <a:t>Disease Detection</a:t>
            </a:r>
            <a:endParaRPr lang="en-US" b="1" dirty="0">
              <a:solidFill>
                <a:srgbClr val="4E5782"/>
              </a:solidFill>
            </a:endParaRPr>
          </a:p>
        </p:txBody>
      </p:sp>
      <p:sp>
        <p:nvSpPr>
          <p:cNvPr id="52" name="TextBox 51"/>
          <p:cNvSpPr txBox="1"/>
          <p:nvPr/>
        </p:nvSpPr>
        <p:spPr>
          <a:xfrm>
            <a:off x="228600" y="2133600"/>
            <a:ext cx="1698264" cy="369332"/>
          </a:xfrm>
          <a:prstGeom prst="rect">
            <a:avLst/>
          </a:prstGeom>
          <a:noFill/>
        </p:spPr>
        <p:txBody>
          <a:bodyPr wrap="none" rtlCol="0">
            <a:spAutoFit/>
          </a:bodyPr>
          <a:lstStyle/>
          <a:p>
            <a:r>
              <a:rPr lang="en-US" b="1" dirty="0" smtClean="0">
                <a:solidFill>
                  <a:srgbClr val="FF0000"/>
                </a:solidFill>
              </a:rPr>
              <a:t>Historic Maps</a:t>
            </a:r>
            <a:endParaRPr lang="en-US" b="1" dirty="0">
              <a:solidFill>
                <a:srgbClr val="FF0000"/>
              </a:solidFill>
            </a:endParaRPr>
          </a:p>
        </p:txBody>
      </p:sp>
      <p:sp>
        <p:nvSpPr>
          <p:cNvPr id="53" name="TextBox 52"/>
          <p:cNvSpPr txBox="1"/>
          <p:nvPr/>
        </p:nvSpPr>
        <p:spPr>
          <a:xfrm>
            <a:off x="3962400" y="5715000"/>
            <a:ext cx="1775471" cy="369332"/>
          </a:xfrm>
          <a:prstGeom prst="rect">
            <a:avLst/>
          </a:prstGeom>
          <a:noFill/>
        </p:spPr>
        <p:txBody>
          <a:bodyPr wrap="none" rtlCol="0">
            <a:spAutoFit/>
          </a:bodyPr>
          <a:lstStyle/>
          <a:p>
            <a:r>
              <a:rPr lang="en-US" b="1" dirty="0" smtClean="0">
                <a:solidFill>
                  <a:srgbClr val="4E5782"/>
                </a:solidFill>
              </a:rPr>
              <a:t>River Meander</a:t>
            </a:r>
            <a:endParaRPr lang="en-US" b="1" dirty="0">
              <a:solidFill>
                <a:srgbClr val="4E5782"/>
              </a:solidFill>
            </a:endParaRPr>
          </a:p>
        </p:txBody>
      </p:sp>
      <p:sp>
        <p:nvSpPr>
          <p:cNvPr id="54" name="TextBox 53"/>
          <p:cNvSpPr txBox="1"/>
          <p:nvPr/>
        </p:nvSpPr>
        <p:spPr>
          <a:xfrm>
            <a:off x="152400" y="5105400"/>
            <a:ext cx="2262609" cy="369332"/>
          </a:xfrm>
          <a:prstGeom prst="rect">
            <a:avLst/>
          </a:prstGeom>
          <a:noFill/>
        </p:spPr>
        <p:txBody>
          <a:bodyPr wrap="none" rtlCol="0">
            <a:spAutoFit/>
          </a:bodyPr>
          <a:lstStyle/>
          <a:p>
            <a:r>
              <a:rPr lang="en-US" b="1" dirty="0" smtClean="0">
                <a:solidFill>
                  <a:srgbClr val="4E5782"/>
                </a:solidFill>
              </a:rPr>
              <a:t>Coastline Changes</a:t>
            </a:r>
            <a:endParaRPr lang="en-US" b="1" dirty="0">
              <a:solidFill>
                <a:srgbClr val="4E5782"/>
              </a:solidFill>
            </a:endParaRPr>
          </a:p>
        </p:txBody>
      </p:sp>
      <p:sp>
        <p:nvSpPr>
          <p:cNvPr id="55" name="TextBox 54"/>
          <p:cNvSpPr txBox="1"/>
          <p:nvPr/>
        </p:nvSpPr>
        <p:spPr>
          <a:xfrm>
            <a:off x="2743200" y="2514600"/>
            <a:ext cx="1441621" cy="369332"/>
          </a:xfrm>
          <a:prstGeom prst="rect">
            <a:avLst/>
          </a:prstGeom>
          <a:noFill/>
        </p:spPr>
        <p:txBody>
          <a:bodyPr wrap="none" rtlCol="0">
            <a:spAutoFit/>
          </a:bodyPr>
          <a:lstStyle/>
          <a:p>
            <a:r>
              <a:rPr lang="en-US" b="1" dirty="0" smtClean="0">
                <a:solidFill>
                  <a:srgbClr val="FF0000"/>
                </a:solidFill>
              </a:rPr>
              <a:t>Documents</a:t>
            </a:r>
            <a:endParaRPr lang="en-US" b="1" dirty="0">
              <a:solidFill>
                <a:srgbClr val="FF0000"/>
              </a:solidFill>
            </a:endParaRPr>
          </a:p>
        </p:txBody>
      </p:sp>
      <p:sp>
        <p:nvSpPr>
          <p:cNvPr id="56" name="TextBox 55"/>
          <p:cNvSpPr txBox="1"/>
          <p:nvPr/>
        </p:nvSpPr>
        <p:spPr>
          <a:xfrm>
            <a:off x="6934200" y="1219200"/>
            <a:ext cx="642160" cy="369332"/>
          </a:xfrm>
          <a:prstGeom prst="rect">
            <a:avLst/>
          </a:prstGeom>
          <a:noFill/>
        </p:spPr>
        <p:txBody>
          <a:bodyPr wrap="none" rtlCol="0">
            <a:spAutoFit/>
          </a:bodyPr>
          <a:lstStyle/>
          <a:p>
            <a:r>
              <a:rPr lang="en-US" b="1" dirty="0" smtClean="0">
                <a:solidFill>
                  <a:srgbClr val="4E5782"/>
                </a:solidFill>
              </a:rPr>
              <a:t>NLP</a:t>
            </a:r>
            <a:endParaRPr lang="en-US" b="1" dirty="0">
              <a:solidFill>
                <a:srgbClr val="4E5782"/>
              </a:solidFill>
            </a:endParaRPr>
          </a:p>
        </p:txBody>
      </p:sp>
      <p:sp>
        <p:nvSpPr>
          <p:cNvPr id="57" name="TextBox 56"/>
          <p:cNvSpPr txBox="1"/>
          <p:nvPr/>
        </p:nvSpPr>
        <p:spPr>
          <a:xfrm>
            <a:off x="6477000" y="5486400"/>
            <a:ext cx="2305551" cy="369332"/>
          </a:xfrm>
          <a:prstGeom prst="rect">
            <a:avLst/>
          </a:prstGeom>
          <a:noFill/>
        </p:spPr>
        <p:txBody>
          <a:bodyPr wrap="none" rtlCol="0">
            <a:spAutoFit/>
          </a:bodyPr>
          <a:lstStyle/>
          <a:p>
            <a:r>
              <a:rPr lang="en-US" b="1" dirty="0" smtClean="0">
                <a:solidFill>
                  <a:srgbClr val="4E5782"/>
                </a:solidFill>
              </a:rPr>
              <a:t>Sentiment Analysis</a:t>
            </a:r>
            <a:endParaRPr lang="en-US" b="1" dirty="0">
              <a:solidFill>
                <a:srgbClr val="4E5782"/>
              </a:solidFill>
            </a:endParaRPr>
          </a:p>
        </p:txBody>
      </p:sp>
      <p:sp>
        <p:nvSpPr>
          <p:cNvPr id="58" name="TextBox 57"/>
          <p:cNvSpPr txBox="1"/>
          <p:nvPr/>
        </p:nvSpPr>
        <p:spPr>
          <a:xfrm>
            <a:off x="2971800" y="4724400"/>
            <a:ext cx="2287806" cy="369332"/>
          </a:xfrm>
          <a:prstGeom prst="rect">
            <a:avLst/>
          </a:prstGeom>
          <a:noFill/>
        </p:spPr>
        <p:txBody>
          <a:bodyPr wrap="none" rtlCol="0">
            <a:spAutoFit/>
          </a:bodyPr>
          <a:lstStyle/>
          <a:p>
            <a:r>
              <a:rPr lang="en-US" b="1" dirty="0" smtClean="0">
                <a:solidFill>
                  <a:srgbClr val="4E5782"/>
                </a:solidFill>
              </a:rPr>
              <a:t>Regions in Conflict</a:t>
            </a:r>
            <a:endParaRPr lang="en-US" b="1" dirty="0">
              <a:solidFill>
                <a:srgbClr val="4E5782"/>
              </a:solidFill>
            </a:endParaRPr>
          </a:p>
        </p:txBody>
      </p:sp>
      <p:sp>
        <p:nvSpPr>
          <p:cNvPr id="59" name="TextBox 58"/>
          <p:cNvSpPr txBox="1"/>
          <p:nvPr/>
        </p:nvSpPr>
        <p:spPr>
          <a:xfrm>
            <a:off x="609600" y="6096000"/>
            <a:ext cx="2839464" cy="369332"/>
          </a:xfrm>
          <a:prstGeom prst="rect">
            <a:avLst/>
          </a:prstGeom>
          <a:noFill/>
        </p:spPr>
        <p:txBody>
          <a:bodyPr wrap="none" rtlCol="0">
            <a:spAutoFit/>
          </a:bodyPr>
          <a:lstStyle/>
          <a:p>
            <a:r>
              <a:rPr lang="en-US" b="1" dirty="0" smtClean="0">
                <a:solidFill>
                  <a:srgbClr val="FF0000"/>
                </a:solidFill>
              </a:rPr>
              <a:t>Handwritten Documents</a:t>
            </a:r>
            <a:endParaRPr lang="en-US" b="1" dirty="0">
              <a:solidFill>
                <a:srgbClr val="FF0000"/>
              </a:solidFill>
            </a:endParaRPr>
          </a:p>
        </p:txBody>
      </p:sp>
      <p:sp>
        <p:nvSpPr>
          <p:cNvPr id="60" name="TextBox 59"/>
          <p:cNvSpPr txBox="1"/>
          <p:nvPr/>
        </p:nvSpPr>
        <p:spPr>
          <a:xfrm>
            <a:off x="3505200" y="6019800"/>
            <a:ext cx="2365514" cy="369332"/>
          </a:xfrm>
          <a:prstGeom prst="rect">
            <a:avLst/>
          </a:prstGeom>
          <a:noFill/>
        </p:spPr>
        <p:txBody>
          <a:bodyPr wrap="none" rtlCol="0">
            <a:spAutoFit/>
          </a:bodyPr>
          <a:lstStyle/>
          <a:p>
            <a:r>
              <a:rPr lang="en-US" b="1" dirty="0" smtClean="0">
                <a:solidFill>
                  <a:srgbClr val="FF0000"/>
                </a:solidFill>
              </a:rPr>
              <a:t>Pre-Digital Datasets</a:t>
            </a:r>
            <a:endParaRPr lang="en-US" b="1" dirty="0">
              <a:solidFill>
                <a:srgbClr val="FF0000"/>
              </a:solidFill>
            </a:endParaRPr>
          </a:p>
        </p:txBody>
      </p:sp>
      <p:sp>
        <p:nvSpPr>
          <p:cNvPr id="61" name="TextBox 60"/>
          <p:cNvSpPr txBox="1"/>
          <p:nvPr/>
        </p:nvSpPr>
        <p:spPr>
          <a:xfrm>
            <a:off x="7696200" y="1219200"/>
            <a:ext cx="1339504" cy="369332"/>
          </a:xfrm>
          <a:prstGeom prst="rect">
            <a:avLst/>
          </a:prstGeom>
          <a:noFill/>
        </p:spPr>
        <p:txBody>
          <a:bodyPr wrap="none" rtlCol="0">
            <a:spAutoFit/>
          </a:bodyPr>
          <a:lstStyle/>
          <a:p>
            <a:r>
              <a:rPr lang="en-US" b="1" dirty="0" smtClean="0">
                <a:solidFill>
                  <a:srgbClr val="FF0000"/>
                </a:solidFill>
              </a:rPr>
              <a:t>Databases</a:t>
            </a:r>
            <a:endParaRPr lang="en-US" b="1" dirty="0">
              <a:solidFill>
                <a:srgbClr val="FF0000"/>
              </a:solidFill>
            </a:endParaRPr>
          </a:p>
        </p:txBody>
      </p:sp>
      <p:sp>
        <p:nvSpPr>
          <p:cNvPr id="62" name="TextBox 61"/>
          <p:cNvSpPr txBox="1"/>
          <p:nvPr/>
        </p:nvSpPr>
        <p:spPr>
          <a:xfrm>
            <a:off x="2743200" y="3048000"/>
            <a:ext cx="1283600" cy="369332"/>
          </a:xfrm>
          <a:prstGeom prst="rect">
            <a:avLst/>
          </a:prstGeom>
          <a:noFill/>
        </p:spPr>
        <p:txBody>
          <a:bodyPr wrap="none" rtlCol="0">
            <a:spAutoFit/>
          </a:bodyPr>
          <a:lstStyle/>
          <a:p>
            <a:r>
              <a:rPr lang="en-US" b="1" dirty="0" smtClean="0">
                <a:solidFill>
                  <a:srgbClr val="FF0000"/>
                </a:solidFill>
              </a:rPr>
              <a:t>Web Sites</a:t>
            </a:r>
            <a:endParaRPr lang="en-US" b="1" dirty="0">
              <a:solidFill>
                <a:srgbClr val="FF0000"/>
              </a:solidFill>
            </a:endParaRPr>
          </a:p>
        </p:txBody>
      </p:sp>
      <p:sp>
        <p:nvSpPr>
          <p:cNvPr id="63" name="TextBox 62"/>
          <p:cNvSpPr txBox="1"/>
          <p:nvPr/>
        </p:nvSpPr>
        <p:spPr>
          <a:xfrm>
            <a:off x="5486400" y="2438400"/>
            <a:ext cx="1557037" cy="369332"/>
          </a:xfrm>
          <a:prstGeom prst="rect">
            <a:avLst/>
          </a:prstGeom>
          <a:noFill/>
        </p:spPr>
        <p:txBody>
          <a:bodyPr wrap="none" rtlCol="0">
            <a:spAutoFit/>
          </a:bodyPr>
          <a:lstStyle/>
          <a:p>
            <a:r>
              <a:rPr lang="en-US" b="1" dirty="0" smtClean="0">
                <a:solidFill>
                  <a:srgbClr val="FF0000"/>
                </a:solidFill>
              </a:rPr>
              <a:t>Publications</a:t>
            </a:r>
            <a:endParaRPr lang="en-US" b="1" dirty="0">
              <a:solidFill>
                <a:srgbClr val="FF0000"/>
              </a:solidFill>
            </a:endParaRPr>
          </a:p>
        </p:txBody>
      </p:sp>
      <p:sp>
        <p:nvSpPr>
          <p:cNvPr id="64" name="TextBox 63"/>
          <p:cNvSpPr txBox="1"/>
          <p:nvPr/>
        </p:nvSpPr>
        <p:spPr>
          <a:xfrm>
            <a:off x="5791200" y="6324600"/>
            <a:ext cx="1492904" cy="369332"/>
          </a:xfrm>
          <a:prstGeom prst="rect">
            <a:avLst/>
          </a:prstGeom>
          <a:noFill/>
        </p:spPr>
        <p:txBody>
          <a:bodyPr wrap="none" rtlCol="0">
            <a:spAutoFit/>
          </a:bodyPr>
          <a:lstStyle/>
          <a:p>
            <a:r>
              <a:rPr lang="en-US" b="1" dirty="0" smtClean="0">
                <a:solidFill>
                  <a:srgbClr val="FF0000"/>
                </a:solidFill>
              </a:rPr>
              <a:t>Simulations</a:t>
            </a:r>
            <a:endParaRPr lang="en-US" b="1" dirty="0">
              <a:solidFill>
                <a:srgbClr val="FF0000"/>
              </a:solidFill>
            </a:endParaRPr>
          </a:p>
        </p:txBody>
      </p:sp>
    </p:spTree>
    <p:extLst>
      <p:ext uri="{BB962C8B-B14F-4D97-AF65-F5344CB8AC3E}">
        <p14:creationId xmlns:p14="http://schemas.microsoft.com/office/powerpoint/2010/main" val="18665234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04904" y="914400"/>
            <a:ext cx="1569660" cy="369332"/>
          </a:xfrm>
          <a:prstGeom prst="rect">
            <a:avLst/>
          </a:prstGeom>
          <a:noFill/>
        </p:spPr>
        <p:txBody>
          <a:bodyPr wrap="none" rtlCol="0">
            <a:spAutoFit/>
          </a:bodyPr>
          <a:lstStyle/>
          <a:p>
            <a:r>
              <a:rPr lang="en-US" b="1" dirty="0" smtClean="0">
                <a:solidFill>
                  <a:srgbClr val="FF0000"/>
                </a:solidFill>
              </a:rPr>
              <a:t>Tabular Data</a:t>
            </a:r>
            <a:endParaRPr lang="en-US" b="1" dirty="0">
              <a:solidFill>
                <a:srgbClr val="FF0000"/>
              </a:solidFill>
            </a:endParaRPr>
          </a:p>
        </p:txBody>
      </p:sp>
      <p:sp>
        <p:nvSpPr>
          <p:cNvPr id="5" name="TextBox 4"/>
          <p:cNvSpPr txBox="1"/>
          <p:nvPr/>
        </p:nvSpPr>
        <p:spPr>
          <a:xfrm>
            <a:off x="3886200" y="609600"/>
            <a:ext cx="1377263" cy="369332"/>
          </a:xfrm>
          <a:prstGeom prst="rect">
            <a:avLst/>
          </a:prstGeom>
          <a:noFill/>
        </p:spPr>
        <p:txBody>
          <a:bodyPr wrap="none" rtlCol="0">
            <a:spAutoFit/>
          </a:bodyPr>
          <a:lstStyle/>
          <a:p>
            <a:r>
              <a:rPr lang="en-US" b="1" dirty="0" smtClean="0">
                <a:solidFill>
                  <a:srgbClr val="0000FF"/>
                </a:solidFill>
              </a:rPr>
              <a:t>Gap Filling</a:t>
            </a:r>
            <a:endParaRPr lang="en-US" b="1" dirty="0">
              <a:solidFill>
                <a:srgbClr val="0000FF"/>
              </a:solidFill>
            </a:endParaRPr>
          </a:p>
        </p:txBody>
      </p:sp>
      <p:sp>
        <p:nvSpPr>
          <p:cNvPr id="6" name="TextBox 5"/>
          <p:cNvSpPr txBox="1"/>
          <p:nvPr/>
        </p:nvSpPr>
        <p:spPr>
          <a:xfrm>
            <a:off x="5715000" y="1524000"/>
            <a:ext cx="2159703" cy="369332"/>
          </a:xfrm>
          <a:prstGeom prst="rect">
            <a:avLst/>
          </a:prstGeom>
          <a:noFill/>
        </p:spPr>
        <p:txBody>
          <a:bodyPr wrap="none" rtlCol="0">
            <a:spAutoFit/>
          </a:bodyPr>
          <a:lstStyle/>
          <a:p>
            <a:r>
              <a:rPr lang="en-US" b="1" dirty="0" smtClean="0">
                <a:solidFill>
                  <a:srgbClr val="4E5782"/>
                </a:solidFill>
              </a:rPr>
              <a:t>Climate Modeling</a:t>
            </a:r>
            <a:endParaRPr lang="en-US" b="1" dirty="0">
              <a:solidFill>
                <a:srgbClr val="4E5782"/>
              </a:solidFill>
            </a:endParaRPr>
          </a:p>
        </p:txBody>
      </p:sp>
      <p:sp>
        <p:nvSpPr>
          <p:cNvPr id="7" name="TextBox 6"/>
          <p:cNvSpPr txBox="1"/>
          <p:nvPr/>
        </p:nvSpPr>
        <p:spPr>
          <a:xfrm>
            <a:off x="2086725" y="1828800"/>
            <a:ext cx="749011" cy="369332"/>
          </a:xfrm>
          <a:prstGeom prst="rect">
            <a:avLst/>
          </a:prstGeom>
          <a:noFill/>
        </p:spPr>
        <p:txBody>
          <a:bodyPr wrap="none" rtlCol="0">
            <a:spAutoFit/>
          </a:bodyPr>
          <a:lstStyle/>
          <a:p>
            <a:r>
              <a:rPr lang="en-US" b="1" dirty="0" err="1" smtClean="0">
                <a:solidFill>
                  <a:srgbClr val="FF0000"/>
                </a:solidFill>
              </a:rPr>
              <a:t>Lidar</a:t>
            </a:r>
            <a:endParaRPr lang="en-US" b="1" dirty="0">
              <a:solidFill>
                <a:srgbClr val="FF0000"/>
              </a:solidFill>
            </a:endParaRPr>
          </a:p>
        </p:txBody>
      </p:sp>
      <p:sp>
        <p:nvSpPr>
          <p:cNvPr id="8" name="TextBox 7"/>
          <p:cNvSpPr txBox="1"/>
          <p:nvPr/>
        </p:nvSpPr>
        <p:spPr>
          <a:xfrm>
            <a:off x="228600" y="2590800"/>
            <a:ext cx="2433591" cy="369332"/>
          </a:xfrm>
          <a:prstGeom prst="rect">
            <a:avLst/>
          </a:prstGeom>
          <a:noFill/>
        </p:spPr>
        <p:txBody>
          <a:bodyPr wrap="none" rtlCol="0">
            <a:spAutoFit/>
          </a:bodyPr>
          <a:lstStyle/>
          <a:p>
            <a:r>
              <a:rPr lang="en-US" b="1" dirty="0" smtClean="0">
                <a:solidFill>
                  <a:srgbClr val="0000FF"/>
                </a:solidFill>
              </a:rPr>
              <a:t>Flood Plain Analysis</a:t>
            </a:r>
            <a:endParaRPr lang="en-US" b="1" dirty="0">
              <a:solidFill>
                <a:srgbClr val="0000FF"/>
              </a:solidFill>
            </a:endParaRPr>
          </a:p>
        </p:txBody>
      </p:sp>
      <p:sp>
        <p:nvSpPr>
          <p:cNvPr id="9" name="TextBox 8"/>
          <p:cNvSpPr txBox="1"/>
          <p:nvPr/>
        </p:nvSpPr>
        <p:spPr>
          <a:xfrm>
            <a:off x="3479960" y="2743200"/>
            <a:ext cx="2839351" cy="369332"/>
          </a:xfrm>
          <a:prstGeom prst="rect">
            <a:avLst/>
          </a:prstGeom>
          <a:noFill/>
        </p:spPr>
        <p:txBody>
          <a:bodyPr wrap="none" rtlCol="0">
            <a:spAutoFit/>
          </a:bodyPr>
          <a:lstStyle/>
          <a:p>
            <a:r>
              <a:rPr lang="en-US" b="1" dirty="0" smtClean="0">
                <a:solidFill>
                  <a:srgbClr val="0000FF"/>
                </a:solidFill>
              </a:rPr>
              <a:t>River Depth Distribution</a:t>
            </a:r>
            <a:endParaRPr lang="en-US" b="1" dirty="0">
              <a:solidFill>
                <a:srgbClr val="0000FF"/>
              </a:solidFill>
            </a:endParaRPr>
          </a:p>
        </p:txBody>
      </p:sp>
      <p:sp>
        <p:nvSpPr>
          <p:cNvPr id="10" name="TextBox 9"/>
          <p:cNvSpPr txBox="1"/>
          <p:nvPr/>
        </p:nvSpPr>
        <p:spPr>
          <a:xfrm>
            <a:off x="1281835" y="3733800"/>
            <a:ext cx="1749197" cy="369332"/>
          </a:xfrm>
          <a:prstGeom prst="rect">
            <a:avLst/>
          </a:prstGeom>
          <a:noFill/>
        </p:spPr>
        <p:txBody>
          <a:bodyPr wrap="none" rtlCol="0">
            <a:spAutoFit/>
          </a:bodyPr>
          <a:lstStyle/>
          <a:p>
            <a:r>
              <a:rPr lang="en-US" b="1" dirty="0" smtClean="0">
                <a:solidFill>
                  <a:srgbClr val="0000FF"/>
                </a:solidFill>
              </a:rPr>
              <a:t>River Maturity</a:t>
            </a:r>
            <a:endParaRPr lang="en-US" b="1" dirty="0">
              <a:solidFill>
                <a:srgbClr val="0000FF"/>
              </a:solidFill>
            </a:endParaRPr>
          </a:p>
        </p:txBody>
      </p:sp>
      <p:sp>
        <p:nvSpPr>
          <p:cNvPr id="11" name="TextBox 10"/>
          <p:cNvSpPr txBox="1"/>
          <p:nvPr/>
        </p:nvSpPr>
        <p:spPr>
          <a:xfrm>
            <a:off x="4961825" y="3505200"/>
            <a:ext cx="3685624" cy="369332"/>
          </a:xfrm>
          <a:prstGeom prst="rect">
            <a:avLst/>
          </a:prstGeom>
          <a:noFill/>
        </p:spPr>
        <p:txBody>
          <a:bodyPr wrap="none" rtlCol="0">
            <a:spAutoFit/>
          </a:bodyPr>
          <a:lstStyle/>
          <a:p>
            <a:r>
              <a:rPr lang="en-US" b="1" dirty="0" smtClean="0">
                <a:solidFill>
                  <a:srgbClr val="0000FF"/>
                </a:solidFill>
              </a:rPr>
              <a:t>Stream Detection and Sinuosity</a:t>
            </a:r>
            <a:endParaRPr lang="en-US" b="1" dirty="0">
              <a:solidFill>
                <a:srgbClr val="0000FF"/>
              </a:solidFill>
            </a:endParaRPr>
          </a:p>
        </p:txBody>
      </p:sp>
      <p:sp>
        <p:nvSpPr>
          <p:cNvPr id="13" name="TextBox 12"/>
          <p:cNvSpPr txBox="1"/>
          <p:nvPr/>
        </p:nvSpPr>
        <p:spPr>
          <a:xfrm>
            <a:off x="5105400" y="4572000"/>
            <a:ext cx="2621932" cy="369332"/>
          </a:xfrm>
          <a:prstGeom prst="rect">
            <a:avLst/>
          </a:prstGeom>
          <a:noFill/>
        </p:spPr>
        <p:txBody>
          <a:bodyPr wrap="none" rtlCol="0">
            <a:spAutoFit/>
          </a:bodyPr>
          <a:lstStyle/>
          <a:p>
            <a:r>
              <a:rPr lang="en-US" b="1" dirty="0" smtClean="0">
                <a:solidFill>
                  <a:srgbClr val="FF0000"/>
                </a:solidFill>
              </a:rPr>
              <a:t>Satellite/Aerial Photos</a:t>
            </a:r>
            <a:endParaRPr lang="en-US" b="1" dirty="0">
              <a:solidFill>
                <a:srgbClr val="FF0000"/>
              </a:solidFill>
            </a:endParaRPr>
          </a:p>
        </p:txBody>
      </p:sp>
      <p:sp>
        <p:nvSpPr>
          <p:cNvPr id="14" name="TextBox 13"/>
          <p:cNvSpPr txBox="1"/>
          <p:nvPr/>
        </p:nvSpPr>
        <p:spPr>
          <a:xfrm>
            <a:off x="228600" y="4724400"/>
            <a:ext cx="2211438" cy="369332"/>
          </a:xfrm>
          <a:prstGeom prst="rect">
            <a:avLst/>
          </a:prstGeom>
          <a:noFill/>
        </p:spPr>
        <p:txBody>
          <a:bodyPr wrap="none" rtlCol="0">
            <a:spAutoFit/>
          </a:bodyPr>
          <a:lstStyle/>
          <a:p>
            <a:r>
              <a:rPr lang="en-US" b="1" dirty="0" smtClean="0">
                <a:solidFill>
                  <a:srgbClr val="0000FF"/>
                </a:solidFill>
              </a:rPr>
              <a:t>Land Cover/Usage</a:t>
            </a:r>
            <a:endParaRPr lang="en-US" b="1" dirty="0">
              <a:solidFill>
                <a:srgbClr val="0000FF"/>
              </a:solidFill>
            </a:endParaRPr>
          </a:p>
        </p:txBody>
      </p:sp>
      <p:sp>
        <p:nvSpPr>
          <p:cNvPr id="15" name="TextBox 14"/>
          <p:cNvSpPr txBox="1"/>
          <p:nvPr/>
        </p:nvSpPr>
        <p:spPr>
          <a:xfrm>
            <a:off x="1295400" y="5334000"/>
            <a:ext cx="5216768" cy="369332"/>
          </a:xfrm>
          <a:prstGeom prst="rect">
            <a:avLst/>
          </a:prstGeom>
          <a:noFill/>
        </p:spPr>
        <p:txBody>
          <a:bodyPr wrap="none" rtlCol="0">
            <a:spAutoFit/>
          </a:bodyPr>
          <a:lstStyle/>
          <a:p>
            <a:r>
              <a:rPr lang="en-US" b="1" dirty="0" smtClean="0">
                <a:solidFill>
                  <a:srgbClr val="0000FF"/>
                </a:solidFill>
              </a:rPr>
              <a:t>Water Detection (e.g. Lakes, Retaining Ponds)</a:t>
            </a:r>
            <a:endParaRPr lang="en-US" b="1" dirty="0">
              <a:solidFill>
                <a:srgbClr val="0000FF"/>
              </a:solidFill>
            </a:endParaRPr>
          </a:p>
        </p:txBody>
      </p:sp>
      <p:sp>
        <p:nvSpPr>
          <p:cNvPr id="16" name="TextBox 15"/>
          <p:cNvSpPr txBox="1"/>
          <p:nvPr/>
        </p:nvSpPr>
        <p:spPr>
          <a:xfrm>
            <a:off x="5596291" y="533400"/>
            <a:ext cx="2416685" cy="369332"/>
          </a:xfrm>
          <a:prstGeom prst="rect">
            <a:avLst/>
          </a:prstGeom>
          <a:noFill/>
        </p:spPr>
        <p:txBody>
          <a:bodyPr wrap="none" rtlCol="0">
            <a:spAutoFit/>
          </a:bodyPr>
          <a:lstStyle/>
          <a:p>
            <a:r>
              <a:rPr lang="en-US" b="1" dirty="0" smtClean="0">
                <a:solidFill>
                  <a:srgbClr val="4E5782"/>
                </a:solidFill>
              </a:rPr>
              <a:t>Green Infrastructure</a:t>
            </a:r>
            <a:endParaRPr lang="en-US" b="1" dirty="0">
              <a:solidFill>
                <a:srgbClr val="4E5782"/>
              </a:solidFill>
            </a:endParaRPr>
          </a:p>
        </p:txBody>
      </p:sp>
      <p:sp>
        <p:nvSpPr>
          <p:cNvPr id="17" name="TextBox 16"/>
          <p:cNvSpPr txBox="1"/>
          <p:nvPr/>
        </p:nvSpPr>
        <p:spPr>
          <a:xfrm>
            <a:off x="3352800" y="1676400"/>
            <a:ext cx="1724300" cy="369332"/>
          </a:xfrm>
          <a:prstGeom prst="rect">
            <a:avLst/>
          </a:prstGeom>
          <a:noFill/>
        </p:spPr>
        <p:txBody>
          <a:bodyPr wrap="none" rtlCol="0">
            <a:spAutoFit/>
          </a:bodyPr>
          <a:lstStyle/>
          <a:p>
            <a:r>
              <a:rPr lang="en-US" b="1" dirty="0" err="1" smtClean="0">
                <a:solidFill>
                  <a:srgbClr val="FF0000"/>
                </a:solidFill>
              </a:rPr>
              <a:t>Hyperspectral</a:t>
            </a:r>
            <a:endParaRPr lang="en-US" b="1" dirty="0">
              <a:solidFill>
                <a:srgbClr val="FF0000"/>
              </a:solidFill>
            </a:endParaRPr>
          </a:p>
        </p:txBody>
      </p:sp>
      <p:sp>
        <p:nvSpPr>
          <p:cNvPr id="18" name="TextBox 17"/>
          <p:cNvSpPr txBox="1"/>
          <p:nvPr/>
        </p:nvSpPr>
        <p:spPr>
          <a:xfrm>
            <a:off x="7223354" y="2362200"/>
            <a:ext cx="838954" cy="369332"/>
          </a:xfrm>
          <a:prstGeom prst="rect">
            <a:avLst/>
          </a:prstGeom>
          <a:noFill/>
        </p:spPr>
        <p:txBody>
          <a:bodyPr wrap="none" rtlCol="0">
            <a:spAutoFit/>
          </a:bodyPr>
          <a:lstStyle/>
          <a:p>
            <a:r>
              <a:rPr lang="en-US" b="1" dirty="0" smtClean="0">
                <a:solidFill>
                  <a:srgbClr val="FF0000"/>
                </a:solidFill>
              </a:rPr>
              <a:t>Radar</a:t>
            </a:r>
            <a:endParaRPr lang="en-US" b="1" dirty="0">
              <a:solidFill>
                <a:srgbClr val="FF0000"/>
              </a:solidFill>
            </a:endParaRPr>
          </a:p>
        </p:txBody>
      </p:sp>
      <p:sp>
        <p:nvSpPr>
          <p:cNvPr id="19" name="TextBox 18"/>
          <p:cNvSpPr txBox="1"/>
          <p:nvPr/>
        </p:nvSpPr>
        <p:spPr>
          <a:xfrm>
            <a:off x="838200" y="228600"/>
            <a:ext cx="966881" cy="369332"/>
          </a:xfrm>
          <a:prstGeom prst="rect">
            <a:avLst/>
          </a:prstGeom>
          <a:noFill/>
        </p:spPr>
        <p:txBody>
          <a:bodyPr wrap="none" rtlCol="0">
            <a:spAutoFit/>
          </a:bodyPr>
          <a:lstStyle/>
          <a:p>
            <a:r>
              <a:rPr lang="en-US" b="1" dirty="0" smtClean="0">
                <a:solidFill>
                  <a:srgbClr val="FF0000"/>
                </a:solidFill>
              </a:rPr>
              <a:t>Photos</a:t>
            </a:r>
            <a:endParaRPr lang="en-US" b="1" dirty="0">
              <a:solidFill>
                <a:srgbClr val="FF0000"/>
              </a:solidFill>
            </a:endParaRPr>
          </a:p>
        </p:txBody>
      </p:sp>
      <p:sp>
        <p:nvSpPr>
          <p:cNvPr id="20" name="TextBox 19"/>
          <p:cNvSpPr txBox="1"/>
          <p:nvPr/>
        </p:nvSpPr>
        <p:spPr>
          <a:xfrm>
            <a:off x="533400" y="6400800"/>
            <a:ext cx="2236798" cy="369332"/>
          </a:xfrm>
          <a:prstGeom prst="rect">
            <a:avLst/>
          </a:prstGeom>
          <a:noFill/>
        </p:spPr>
        <p:txBody>
          <a:bodyPr wrap="none" rtlCol="0">
            <a:spAutoFit/>
          </a:bodyPr>
          <a:lstStyle/>
          <a:p>
            <a:r>
              <a:rPr lang="en-US" b="1" dirty="0" smtClean="0">
                <a:solidFill>
                  <a:srgbClr val="0000FF"/>
                </a:solidFill>
              </a:rPr>
              <a:t>3D Reconstruction</a:t>
            </a:r>
            <a:endParaRPr lang="en-US" b="1" dirty="0">
              <a:solidFill>
                <a:srgbClr val="0000FF"/>
              </a:solidFill>
            </a:endParaRPr>
          </a:p>
        </p:txBody>
      </p:sp>
      <p:sp>
        <p:nvSpPr>
          <p:cNvPr id="21" name="TextBox 20"/>
          <p:cNvSpPr txBox="1"/>
          <p:nvPr/>
        </p:nvSpPr>
        <p:spPr>
          <a:xfrm>
            <a:off x="5867400" y="5943600"/>
            <a:ext cx="1044201" cy="369332"/>
          </a:xfrm>
          <a:prstGeom prst="rect">
            <a:avLst/>
          </a:prstGeom>
          <a:noFill/>
        </p:spPr>
        <p:txBody>
          <a:bodyPr wrap="none" rtlCol="0">
            <a:spAutoFit/>
          </a:bodyPr>
          <a:lstStyle/>
          <a:p>
            <a:r>
              <a:rPr lang="en-US" b="1" dirty="0" smtClean="0">
                <a:solidFill>
                  <a:srgbClr val="FF0000"/>
                </a:solidFill>
              </a:rPr>
              <a:t>3D Data</a:t>
            </a:r>
            <a:endParaRPr lang="en-US" b="1" dirty="0">
              <a:solidFill>
                <a:srgbClr val="FF0000"/>
              </a:solidFill>
            </a:endParaRPr>
          </a:p>
        </p:txBody>
      </p:sp>
      <p:sp>
        <p:nvSpPr>
          <p:cNvPr id="22" name="TextBox 21"/>
          <p:cNvSpPr txBox="1"/>
          <p:nvPr/>
        </p:nvSpPr>
        <p:spPr>
          <a:xfrm>
            <a:off x="2895600" y="4114800"/>
            <a:ext cx="3301580" cy="369332"/>
          </a:xfrm>
          <a:prstGeom prst="rect">
            <a:avLst/>
          </a:prstGeom>
          <a:noFill/>
        </p:spPr>
        <p:txBody>
          <a:bodyPr wrap="none" rtlCol="0">
            <a:spAutoFit/>
          </a:bodyPr>
          <a:lstStyle/>
          <a:p>
            <a:r>
              <a:rPr lang="en-US" b="1" dirty="0" smtClean="0">
                <a:solidFill>
                  <a:srgbClr val="0000FF"/>
                </a:solidFill>
              </a:rPr>
              <a:t>Human Preference Modeling</a:t>
            </a:r>
            <a:endParaRPr lang="en-US" b="1" dirty="0">
              <a:solidFill>
                <a:srgbClr val="0000FF"/>
              </a:solidFill>
            </a:endParaRPr>
          </a:p>
        </p:txBody>
      </p:sp>
      <p:sp>
        <p:nvSpPr>
          <p:cNvPr id="23" name="TextBox 22"/>
          <p:cNvSpPr txBox="1"/>
          <p:nvPr/>
        </p:nvSpPr>
        <p:spPr>
          <a:xfrm>
            <a:off x="533400" y="1676400"/>
            <a:ext cx="825867" cy="369332"/>
          </a:xfrm>
          <a:prstGeom prst="rect">
            <a:avLst/>
          </a:prstGeom>
          <a:noFill/>
        </p:spPr>
        <p:txBody>
          <a:bodyPr wrap="none" rtlCol="0">
            <a:spAutoFit/>
          </a:bodyPr>
          <a:lstStyle/>
          <a:p>
            <a:r>
              <a:rPr lang="en-US" b="1" dirty="0" smtClean="0">
                <a:solidFill>
                  <a:srgbClr val="FF0000"/>
                </a:solidFill>
              </a:rPr>
              <a:t>Video</a:t>
            </a:r>
            <a:endParaRPr lang="en-US" b="1" dirty="0">
              <a:solidFill>
                <a:srgbClr val="FF0000"/>
              </a:solidFill>
            </a:endParaRPr>
          </a:p>
        </p:txBody>
      </p:sp>
      <p:sp>
        <p:nvSpPr>
          <p:cNvPr id="24" name="TextBox 23"/>
          <p:cNvSpPr txBox="1"/>
          <p:nvPr/>
        </p:nvSpPr>
        <p:spPr>
          <a:xfrm>
            <a:off x="4191000" y="3124200"/>
            <a:ext cx="3070860" cy="369332"/>
          </a:xfrm>
          <a:prstGeom prst="rect">
            <a:avLst/>
          </a:prstGeom>
          <a:noFill/>
        </p:spPr>
        <p:txBody>
          <a:bodyPr wrap="none" rtlCol="0">
            <a:spAutoFit/>
          </a:bodyPr>
          <a:lstStyle/>
          <a:p>
            <a:r>
              <a:rPr lang="en-US" b="1" dirty="0" smtClean="0">
                <a:solidFill>
                  <a:srgbClr val="0000FF"/>
                </a:solidFill>
              </a:rPr>
              <a:t>People Detection/Tracking</a:t>
            </a:r>
            <a:endParaRPr lang="en-US" b="1" dirty="0">
              <a:solidFill>
                <a:srgbClr val="0000FF"/>
              </a:solidFill>
            </a:endParaRPr>
          </a:p>
        </p:txBody>
      </p:sp>
      <p:sp>
        <p:nvSpPr>
          <p:cNvPr id="25" name="TextBox 24"/>
          <p:cNvSpPr txBox="1"/>
          <p:nvPr/>
        </p:nvSpPr>
        <p:spPr>
          <a:xfrm>
            <a:off x="152400" y="5791200"/>
            <a:ext cx="3789056" cy="369332"/>
          </a:xfrm>
          <a:prstGeom prst="rect">
            <a:avLst/>
          </a:prstGeom>
          <a:noFill/>
        </p:spPr>
        <p:txBody>
          <a:bodyPr wrap="none" rtlCol="0">
            <a:spAutoFit/>
          </a:bodyPr>
          <a:lstStyle/>
          <a:p>
            <a:r>
              <a:rPr lang="en-US" b="1" dirty="0" smtClean="0">
                <a:solidFill>
                  <a:srgbClr val="0000FF"/>
                </a:solidFill>
              </a:rPr>
              <a:t>Large Dynamic Group Behavior</a:t>
            </a:r>
            <a:endParaRPr lang="en-US" b="1" dirty="0">
              <a:solidFill>
                <a:srgbClr val="0000FF"/>
              </a:solidFill>
            </a:endParaRPr>
          </a:p>
        </p:txBody>
      </p:sp>
      <p:sp>
        <p:nvSpPr>
          <p:cNvPr id="26" name="TextBox 25"/>
          <p:cNvSpPr txBox="1"/>
          <p:nvPr/>
        </p:nvSpPr>
        <p:spPr>
          <a:xfrm>
            <a:off x="6454264" y="3962400"/>
            <a:ext cx="2737461" cy="369332"/>
          </a:xfrm>
          <a:prstGeom prst="rect">
            <a:avLst/>
          </a:prstGeom>
          <a:noFill/>
        </p:spPr>
        <p:txBody>
          <a:bodyPr wrap="none" rtlCol="0">
            <a:spAutoFit/>
          </a:bodyPr>
          <a:lstStyle/>
          <a:p>
            <a:r>
              <a:rPr lang="en-US" b="1" dirty="0" smtClean="0">
                <a:solidFill>
                  <a:srgbClr val="0000FF"/>
                </a:solidFill>
              </a:rPr>
              <a:t>Bee Detection/Tracking</a:t>
            </a:r>
            <a:endParaRPr lang="en-US" b="1" dirty="0">
              <a:solidFill>
                <a:srgbClr val="0000FF"/>
              </a:solidFill>
            </a:endParaRPr>
          </a:p>
        </p:txBody>
      </p:sp>
      <p:sp>
        <p:nvSpPr>
          <p:cNvPr id="27" name="TextBox 26"/>
          <p:cNvSpPr txBox="1"/>
          <p:nvPr/>
        </p:nvSpPr>
        <p:spPr>
          <a:xfrm>
            <a:off x="549990" y="3276600"/>
            <a:ext cx="2506403" cy="369332"/>
          </a:xfrm>
          <a:prstGeom prst="rect">
            <a:avLst/>
          </a:prstGeom>
          <a:noFill/>
        </p:spPr>
        <p:txBody>
          <a:bodyPr wrap="none" rtlCol="0">
            <a:spAutoFit/>
          </a:bodyPr>
          <a:lstStyle/>
          <a:p>
            <a:r>
              <a:rPr lang="en-US" b="1" dirty="0" smtClean="0">
                <a:solidFill>
                  <a:srgbClr val="0000FF"/>
                </a:solidFill>
              </a:rPr>
              <a:t>Bee Colony Behavior</a:t>
            </a:r>
            <a:endParaRPr lang="en-US" b="1" dirty="0">
              <a:solidFill>
                <a:srgbClr val="0000FF"/>
              </a:solidFill>
            </a:endParaRPr>
          </a:p>
        </p:txBody>
      </p:sp>
      <p:sp>
        <p:nvSpPr>
          <p:cNvPr id="28" name="TextBox 27"/>
          <p:cNvSpPr txBox="1"/>
          <p:nvPr/>
        </p:nvSpPr>
        <p:spPr>
          <a:xfrm>
            <a:off x="1905000" y="1371600"/>
            <a:ext cx="2300930" cy="369332"/>
          </a:xfrm>
          <a:prstGeom prst="rect">
            <a:avLst/>
          </a:prstGeom>
          <a:noFill/>
        </p:spPr>
        <p:txBody>
          <a:bodyPr wrap="none" rtlCol="0">
            <a:spAutoFit/>
          </a:bodyPr>
          <a:lstStyle/>
          <a:p>
            <a:r>
              <a:rPr lang="en-US" b="1" dirty="0" smtClean="0">
                <a:solidFill>
                  <a:srgbClr val="FF0000"/>
                </a:solidFill>
              </a:rPr>
              <a:t>Underwater Photos</a:t>
            </a:r>
            <a:endParaRPr lang="en-US" b="1" dirty="0">
              <a:solidFill>
                <a:srgbClr val="FF0000"/>
              </a:solidFill>
            </a:endParaRPr>
          </a:p>
        </p:txBody>
      </p:sp>
      <p:sp>
        <p:nvSpPr>
          <p:cNvPr id="29" name="TextBox 28"/>
          <p:cNvSpPr txBox="1"/>
          <p:nvPr/>
        </p:nvSpPr>
        <p:spPr>
          <a:xfrm>
            <a:off x="3124200" y="2133600"/>
            <a:ext cx="2018589" cy="369332"/>
          </a:xfrm>
          <a:prstGeom prst="rect">
            <a:avLst/>
          </a:prstGeom>
          <a:noFill/>
        </p:spPr>
        <p:txBody>
          <a:bodyPr wrap="none" rtlCol="0">
            <a:spAutoFit/>
          </a:bodyPr>
          <a:lstStyle/>
          <a:p>
            <a:r>
              <a:rPr lang="en-US" b="1" dirty="0" smtClean="0">
                <a:solidFill>
                  <a:srgbClr val="0000FF"/>
                </a:solidFill>
              </a:rPr>
              <a:t>Color Correction</a:t>
            </a:r>
            <a:endParaRPr lang="en-US" b="1" dirty="0">
              <a:solidFill>
                <a:srgbClr val="0000FF"/>
              </a:solidFill>
            </a:endParaRPr>
          </a:p>
        </p:txBody>
      </p:sp>
      <p:sp>
        <p:nvSpPr>
          <p:cNvPr id="30" name="TextBox 29"/>
          <p:cNvSpPr txBox="1"/>
          <p:nvPr/>
        </p:nvSpPr>
        <p:spPr>
          <a:xfrm>
            <a:off x="5880750" y="152400"/>
            <a:ext cx="1903286" cy="369332"/>
          </a:xfrm>
          <a:prstGeom prst="rect">
            <a:avLst/>
          </a:prstGeom>
          <a:noFill/>
        </p:spPr>
        <p:txBody>
          <a:bodyPr wrap="none" rtlCol="0">
            <a:spAutoFit/>
          </a:bodyPr>
          <a:lstStyle/>
          <a:p>
            <a:r>
              <a:rPr lang="en-US" b="1" dirty="0" smtClean="0">
                <a:solidFill>
                  <a:srgbClr val="0000FF"/>
                </a:solidFill>
              </a:rPr>
              <a:t>Image Stitching</a:t>
            </a:r>
            <a:endParaRPr lang="en-US" b="1" dirty="0">
              <a:solidFill>
                <a:srgbClr val="0000FF"/>
              </a:solidFill>
            </a:endParaRPr>
          </a:p>
        </p:txBody>
      </p:sp>
      <p:sp>
        <p:nvSpPr>
          <p:cNvPr id="31" name="TextBox 30"/>
          <p:cNvSpPr txBox="1"/>
          <p:nvPr/>
        </p:nvSpPr>
        <p:spPr>
          <a:xfrm>
            <a:off x="5427457" y="1066800"/>
            <a:ext cx="1133468" cy="369332"/>
          </a:xfrm>
          <a:prstGeom prst="rect">
            <a:avLst/>
          </a:prstGeom>
          <a:noFill/>
        </p:spPr>
        <p:txBody>
          <a:bodyPr wrap="none" rtlCol="0">
            <a:spAutoFit/>
          </a:bodyPr>
          <a:lstStyle/>
          <a:p>
            <a:r>
              <a:rPr lang="en-US" b="1" dirty="0" smtClean="0">
                <a:solidFill>
                  <a:srgbClr val="0000FF"/>
                </a:solidFill>
              </a:rPr>
              <a:t>Mapping</a:t>
            </a:r>
            <a:endParaRPr lang="en-US" b="1" dirty="0">
              <a:solidFill>
                <a:srgbClr val="0000FF"/>
              </a:solidFill>
            </a:endParaRPr>
          </a:p>
        </p:txBody>
      </p:sp>
      <p:sp>
        <p:nvSpPr>
          <p:cNvPr id="33" name="TextBox 32"/>
          <p:cNvSpPr txBox="1"/>
          <p:nvPr/>
        </p:nvSpPr>
        <p:spPr>
          <a:xfrm>
            <a:off x="3657600" y="6324600"/>
            <a:ext cx="1929096" cy="369332"/>
          </a:xfrm>
          <a:prstGeom prst="rect">
            <a:avLst/>
          </a:prstGeom>
          <a:noFill/>
        </p:spPr>
        <p:txBody>
          <a:bodyPr wrap="none" rtlCol="0">
            <a:spAutoFit/>
          </a:bodyPr>
          <a:lstStyle/>
          <a:p>
            <a:r>
              <a:rPr lang="en-US" b="1" dirty="0" smtClean="0">
                <a:solidFill>
                  <a:srgbClr val="0000FF"/>
                </a:solidFill>
              </a:rPr>
              <a:t>Event Detection</a:t>
            </a:r>
            <a:endParaRPr lang="en-US" b="1" dirty="0">
              <a:solidFill>
                <a:srgbClr val="0000FF"/>
              </a:solidFill>
            </a:endParaRPr>
          </a:p>
        </p:txBody>
      </p:sp>
      <p:sp>
        <p:nvSpPr>
          <p:cNvPr id="34" name="TextBox 33"/>
          <p:cNvSpPr txBox="1"/>
          <p:nvPr/>
        </p:nvSpPr>
        <p:spPr>
          <a:xfrm>
            <a:off x="2667000" y="4953000"/>
            <a:ext cx="3249958" cy="369332"/>
          </a:xfrm>
          <a:prstGeom prst="rect">
            <a:avLst/>
          </a:prstGeom>
          <a:noFill/>
        </p:spPr>
        <p:txBody>
          <a:bodyPr wrap="none" rtlCol="0">
            <a:spAutoFit/>
          </a:bodyPr>
          <a:lstStyle/>
          <a:p>
            <a:r>
              <a:rPr lang="en-US" b="1" dirty="0" smtClean="0">
                <a:solidFill>
                  <a:srgbClr val="0000FF"/>
                </a:solidFill>
              </a:rPr>
              <a:t>Species Detection/Counting</a:t>
            </a:r>
            <a:endParaRPr lang="en-US" b="1" dirty="0">
              <a:solidFill>
                <a:srgbClr val="0000FF"/>
              </a:solidFill>
            </a:endParaRPr>
          </a:p>
        </p:txBody>
      </p:sp>
      <p:sp>
        <p:nvSpPr>
          <p:cNvPr id="35" name="TextBox 34"/>
          <p:cNvSpPr txBox="1"/>
          <p:nvPr/>
        </p:nvSpPr>
        <p:spPr>
          <a:xfrm>
            <a:off x="7086600" y="5181600"/>
            <a:ext cx="1723962" cy="369332"/>
          </a:xfrm>
          <a:prstGeom prst="rect">
            <a:avLst/>
          </a:prstGeom>
          <a:noFill/>
        </p:spPr>
        <p:txBody>
          <a:bodyPr wrap="none" rtlCol="0">
            <a:spAutoFit/>
          </a:bodyPr>
          <a:lstStyle/>
          <a:p>
            <a:r>
              <a:rPr lang="en-US" b="1" dirty="0" smtClean="0">
                <a:solidFill>
                  <a:srgbClr val="0000FF"/>
                </a:solidFill>
              </a:rPr>
              <a:t>Reef Changes</a:t>
            </a:r>
            <a:endParaRPr lang="en-US" b="1" dirty="0">
              <a:solidFill>
                <a:srgbClr val="0000FF"/>
              </a:solidFill>
            </a:endParaRPr>
          </a:p>
        </p:txBody>
      </p:sp>
      <p:sp>
        <p:nvSpPr>
          <p:cNvPr id="36" name="TextBox 35"/>
          <p:cNvSpPr txBox="1"/>
          <p:nvPr/>
        </p:nvSpPr>
        <p:spPr>
          <a:xfrm>
            <a:off x="6858000" y="5715000"/>
            <a:ext cx="1608133" cy="369332"/>
          </a:xfrm>
          <a:prstGeom prst="rect">
            <a:avLst/>
          </a:prstGeom>
          <a:noFill/>
        </p:spPr>
        <p:txBody>
          <a:bodyPr wrap="none" rtlCol="0">
            <a:spAutoFit/>
          </a:bodyPr>
          <a:lstStyle/>
          <a:p>
            <a:r>
              <a:rPr lang="en-US" b="1" dirty="0" smtClean="0">
                <a:solidFill>
                  <a:srgbClr val="4E5782"/>
                </a:solidFill>
              </a:rPr>
              <a:t>Food Supply</a:t>
            </a:r>
            <a:endParaRPr lang="en-US" b="1" dirty="0">
              <a:solidFill>
                <a:srgbClr val="4E5782"/>
              </a:solidFill>
            </a:endParaRPr>
          </a:p>
        </p:txBody>
      </p:sp>
      <p:sp>
        <p:nvSpPr>
          <p:cNvPr id="37" name="TextBox 36"/>
          <p:cNvSpPr txBox="1"/>
          <p:nvPr/>
        </p:nvSpPr>
        <p:spPr>
          <a:xfrm>
            <a:off x="2545492" y="152400"/>
            <a:ext cx="2173003" cy="369332"/>
          </a:xfrm>
          <a:prstGeom prst="rect">
            <a:avLst/>
          </a:prstGeom>
          <a:noFill/>
        </p:spPr>
        <p:txBody>
          <a:bodyPr wrap="none" rtlCol="0">
            <a:spAutoFit/>
          </a:bodyPr>
          <a:lstStyle/>
          <a:p>
            <a:r>
              <a:rPr lang="en-US" b="1" dirty="0" smtClean="0">
                <a:solidFill>
                  <a:srgbClr val="0000FF"/>
                </a:solidFill>
              </a:rPr>
              <a:t>Structural Defects</a:t>
            </a:r>
            <a:endParaRPr lang="en-US" b="1" dirty="0">
              <a:solidFill>
                <a:srgbClr val="0000FF"/>
              </a:solidFill>
            </a:endParaRPr>
          </a:p>
        </p:txBody>
      </p:sp>
      <p:sp>
        <p:nvSpPr>
          <p:cNvPr id="38" name="TextBox 37"/>
          <p:cNvSpPr txBox="1"/>
          <p:nvPr/>
        </p:nvSpPr>
        <p:spPr>
          <a:xfrm>
            <a:off x="6705600" y="2743200"/>
            <a:ext cx="2031438" cy="369332"/>
          </a:xfrm>
          <a:prstGeom prst="rect">
            <a:avLst/>
          </a:prstGeom>
          <a:noFill/>
        </p:spPr>
        <p:txBody>
          <a:bodyPr wrap="none" rtlCol="0">
            <a:spAutoFit/>
          </a:bodyPr>
          <a:lstStyle/>
          <a:p>
            <a:r>
              <a:rPr lang="en-US" b="1" dirty="0" smtClean="0">
                <a:solidFill>
                  <a:srgbClr val="0000FF"/>
                </a:solidFill>
              </a:rPr>
              <a:t>Hazard Modeling</a:t>
            </a:r>
            <a:endParaRPr lang="en-US" b="1" dirty="0">
              <a:solidFill>
                <a:srgbClr val="0000FF"/>
              </a:solidFill>
            </a:endParaRPr>
          </a:p>
        </p:txBody>
      </p:sp>
      <p:sp>
        <p:nvSpPr>
          <p:cNvPr id="39" name="TextBox 38"/>
          <p:cNvSpPr txBox="1"/>
          <p:nvPr/>
        </p:nvSpPr>
        <p:spPr>
          <a:xfrm>
            <a:off x="5592654" y="1905000"/>
            <a:ext cx="2327079" cy="369332"/>
          </a:xfrm>
          <a:prstGeom prst="rect">
            <a:avLst/>
          </a:prstGeom>
          <a:noFill/>
        </p:spPr>
        <p:txBody>
          <a:bodyPr wrap="none" rtlCol="0">
            <a:spAutoFit/>
          </a:bodyPr>
          <a:lstStyle/>
          <a:p>
            <a:r>
              <a:rPr lang="en-US" b="1" dirty="0" smtClean="0">
                <a:solidFill>
                  <a:srgbClr val="FF0000"/>
                </a:solidFill>
              </a:rPr>
              <a:t>Microscopy Images</a:t>
            </a:r>
            <a:endParaRPr lang="en-US" b="1" dirty="0">
              <a:solidFill>
                <a:srgbClr val="FF0000"/>
              </a:solidFill>
            </a:endParaRPr>
          </a:p>
        </p:txBody>
      </p:sp>
      <p:sp>
        <p:nvSpPr>
          <p:cNvPr id="40" name="TextBox 39"/>
          <p:cNvSpPr txBox="1"/>
          <p:nvPr/>
        </p:nvSpPr>
        <p:spPr>
          <a:xfrm>
            <a:off x="16536" y="4419600"/>
            <a:ext cx="3558110" cy="369332"/>
          </a:xfrm>
          <a:prstGeom prst="rect">
            <a:avLst/>
          </a:prstGeom>
          <a:noFill/>
        </p:spPr>
        <p:txBody>
          <a:bodyPr wrap="none" rtlCol="0">
            <a:spAutoFit/>
          </a:bodyPr>
          <a:lstStyle/>
          <a:p>
            <a:r>
              <a:rPr lang="en-US" b="1" dirty="0" smtClean="0">
                <a:solidFill>
                  <a:srgbClr val="0000FF"/>
                </a:solidFill>
              </a:rPr>
              <a:t>Pollen Detection/Classification</a:t>
            </a:r>
            <a:endParaRPr lang="en-US" b="1" dirty="0">
              <a:solidFill>
                <a:srgbClr val="0000FF"/>
              </a:solidFill>
            </a:endParaRPr>
          </a:p>
        </p:txBody>
      </p:sp>
      <p:sp>
        <p:nvSpPr>
          <p:cNvPr id="41" name="TextBox 40"/>
          <p:cNvSpPr txBox="1"/>
          <p:nvPr/>
        </p:nvSpPr>
        <p:spPr>
          <a:xfrm>
            <a:off x="3672174" y="3810000"/>
            <a:ext cx="1596035" cy="369332"/>
          </a:xfrm>
          <a:prstGeom prst="rect">
            <a:avLst/>
          </a:prstGeom>
          <a:noFill/>
        </p:spPr>
        <p:txBody>
          <a:bodyPr wrap="none" rtlCol="0">
            <a:spAutoFit/>
          </a:bodyPr>
          <a:lstStyle/>
          <a:p>
            <a:r>
              <a:rPr lang="en-US" b="1" dirty="0" err="1" smtClean="0"/>
              <a:t>Paleoclimate</a:t>
            </a:r>
            <a:endParaRPr lang="en-US" b="1" dirty="0"/>
          </a:p>
        </p:txBody>
      </p:sp>
      <p:sp>
        <p:nvSpPr>
          <p:cNvPr id="42" name="TextBox 41"/>
          <p:cNvSpPr txBox="1"/>
          <p:nvPr/>
        </p:nvSpPr>
        <p:spPr>
          <a:xfrm>
            <a:off x="228600" y="1295400"/>
            <a:ext cx="1236148" cy="369332"/>
          </a:xfrm>
          <a:prstGeom prst="rect">
            <a:avLst/>
          </a:prstGeom>
          <a:noFill/>
        </p:spPr>
        <p:txBody>
          <a:bodyPr wrap="none" rtlCol="0">
            <a:spAutoFit/>
          </a:bodyPr>
          <a:lstStyle/>
          <a:p>
            <a:r>
              <a:rPr lang="en-US" b="1" dirty="0" smtClean="0">
                <a:solidFill>
                  <a:srgbClr val="4E5782"/>
                </a:solidFill>
              </a:rPr>
              <a:t>Evolution</a:t>
            </a:r>
            <a:endParaRPr lang="en-US" b="1" dirty="0">
              <a:solidFill>
                <a:srgbClr val="4E5782"/>
              </a:solidFill>
            </a:endParaRPr>
          </a:p>
        </p:txBody>
      </p:sp>
      <p:sp>
        <p:nvSpPr>
          <p:cNvPr id="43" name="TextBox 42"/>
          <p:cNvSpPr txBox="1"/>
          <p:nvPr/>
        </p:nvSpPr>
        <p:spPr>
          <a:xfrm>
            <a:off x="2743200" y="990600"/>
            <a:ext cx="2129835" cy="369332"/>
          </a:xfrm>
          <a:prstGeom prst="rect">
            <a:avLst/>
          </a:prstGeom>
          <a:noFill/>
        </p:spPr>
        <p:txBody>
          <a:bodyPr wrap="none" rtlCol="0">
            <a:spAutoFit/>
          </a:bodyPr>
          <a:lstStyle/>
          <a:p>
            <a:r>
              <a:rPr lang="en-US" b="1" dirty="0" smtClean="0">
                <a:solidFill>
                  <a:srgbClr val="0000FF"/>
                </a:solidFill>
              </a:rPr>
              <a:t>Root Tip Tracking</a:t>
            </a:r>
            <a:endParaRPr lang="en-US" b="1" dirty="0">
              <a:solidFill>
                <a:srgbClr val="0000FF"/>
              </a:solidFill>
            </a:endParaRPr>
          </a:p>
        </p:txBody>
      </p:sp>
      <p:sp>
        <p:nvSpPr>
          <p:cNvPr id="44" name="TextBox 43"/>
          <p:cNvSpPr txBox="1"/>
          <p:nvPr/>
        </p:nvSpPr>
        <p:spPr>
          <a:xfrm>
            <a:off x="381000" y="4114800"/>
            <a:ext cx="1416148" cy="369332"/>
          </a:xfrm>
          <a:prstGeom prst="rect">
            <a:avLst/>
          </a:prstGeom>
          <a:noFill/>
        </p:spPr>
        <p:txBody>
          <a:bodyPr wrap="none" rtlCol="0">
            <a:spAutoFit/>
          </a:bodyPr>
          <a:lstStyle/>
          <a:p>
            <a:r>
              <a:rPr lang="en-US" b="1" dirty="0" err="1" smtClean="0">
                <a:solidFill>
                  <a:srgbClr val="4E5782"/>
                </a:solidFill>
              </a:rPr>
              <a:t>Phenomics</a:t>
            </a:r>
            <a:endParaRPr lang="en-US" b="1" dirty="0">
              <a:solidFill>
                <a:srgbClr val="4E5782"/>
              </a:solidFill>
            </a:endParaRPr>
          </a:p>
        </p:txBody>
      </p:sp>
      <p:sp>
        <p:nvSpPr>
          <p:cNvPr id="45" name="TextBox 44"/>
          <p:cNvSpPr txBox="1"/>
          <p:nvPr/>
        </p:nvSpPr>
        <p:spPr>
          <a:xfrm>
            <a:off x="-12163" y="533400"/>
            <a:ext cx="2699026" cy="369332"/>
          </a:xfrm>
          <a:prstGeom prst="rect">
            <a:avLst/>
          </a:prstGeom>
          <a:noFill/>
        </p:spPr>
        <p:txBody>
          <a:bodyPr wrap="none" rtlCol="0">
            <a:spAutoFit/>
          </a:bodyPr>
          <a:lstStyle/>
          <a:p>
            <a:r>
              <a:rPr lang="en-US" b="1" dirty="0" smtClean="0">
                <a:solidFill>
                  <a:srgbClr val="4E5782"/>
                </a:solidFill>
              </a:rPr>
              <a:t>Materials Development</a:t>
            </a:r>
            <a:endParaRPr lang="en-US" b="1" dirty="0">
              <a:solidFill>
                <a:srgbClr val="4E5782"/>
              </a:solidFill>
            </a:endParaRPr>
          </a:p>
        </p:txBody>
      </p:sp>
      <p:sp>
        <p:nvSpPr>
          <p:cNvPr id="46" name="TextBox 45"/>
          <p:cNvSpPr txBox="1"/>
          <p:nvPr/>
        </p:nvSpPr>
        <p:spPr>
          <a:xfrm>
            <a:off x="685800" y="2971800"/>
            <a:ext cx="1621508" cy="369332"/>
          </a:xfrm>
          <a:prstGeom prst="rect">
            <a:avLst/>
          </a:prstGeom>
          <a:noFill/>
        </p:spPr>
        <p:txBody>
          <a:bodyPr wrap="none" rtlCol="0">
            <a:spAutoFit/>
          </a:bodyPr>
          <a:lstStyle/>
          <a:p>
            <a:r>
              <a:rPr lang="en-US" b="1" dirty="0" smtClean="0">
                <a:solidFill>
                  <a:srgbClr val="0000FF"/>
                </a:solidFill>
              </a:rPr>
              <a:t>Cell Tracking</a:t>
            </a:r>
            <a:endParaRPr lang="en-US" b="1" dirty="0">
              <a:solidFill>
                <a:srgbClr val="0000FF"/>
              </a:solidFill>
            </a:endParaRPr>
          </a:p>
        </p:txBody>
      </p:sp>
      <p:sp>
        <p:nvSpPr>
          <p:cNvPr id="47" name="TextBox 46"/>
          <p:cNvSpPr txBox="1"/>
          <p:nvPr/>
        </p:nvSpPr>
        <p:spPr>
          <a:xfrm>
            <a:off x="6400800" y="4267200"/>
            <a:ext cx="2476760" cy="369332"/>
          </a:xfrm>
          <a:prstGeom prst="rect">
            <a:avLst/>
          </a:prstGeom>
          <a:noFill/>
        </p:spPr>
        <p:txBody>
          <a:bodyPr wrap="none" rtlCol="0">
            <a:spAutoFit/>
          </a:bodyPr>
          <a:lstStyle/>
          <a:p>
            <a:r>
              <a:rPr lang="en-US" b="1" dirty="0" smtClean="0">
                <a:solidFill>
                  <a:srgbClr val="0000FF"/>
                </a:solidFill>
              </a:rPr>
              <a:t>Tissue Classification</a:t>
            </a:r>
            <a:endParaRPr lang="en-US" b="1" dirty="0">
              <a:solidFill>
                <a:srgbClr val="0000FF"/>
              </a:solidFill>
            </a:endParaRPr>
          </a:p>
        </p:txBody>
      </p:sp>
      <p:sp>
        <p:nvSpPr>
          <p:cNvPr id="48" name="TextBox 47"/>
          <p:cNvSpPr txBox="1"/>
          <p:nvPr/>
        </p:nvSpPr>
        <p:spPr>
          <a:xfrm>
            <a:off x="7315200" y="6172200"/>
            <a:ext cx="1634244" cy="369332"/>
          </a:xfrm>
          <a:prstGeom prst="rect">
            <a:avLst/>
          </a:prstGeom>
          <a:noFill/>
        </p:spPr>
        <p:txBody>
          <a:bodyPr wrap="none" rtlCol="0">
            <a:spAutoFit/>
          </a:bodyPr>
          <a:lstStyle/>
          <a:p>
            <a:r>
              <a:rPr lang="en-US" b="1" dirty="0" smtClean="0">
                <a:solidFill>
                  <a:srgbClr val="0000FF"/>
                </a:solidFill>
              </a:rPr>
              <a:t>Renal Failure</a:t>
            </a:r>
            <a:endParaRPr lang="en-US" b="1" dirty="0">
              <a:solidFill>
                <a:srgbClr val="0000FF"/>
              </a:solidFill>
            </a:endParaRPr>
          </a:p>
        </p:txBody>
      </p:sp>
      <p:sp>
        <p:nvSpPr>
          <p:cNvPr id="49" name="TextBox 48"/>
          <p:cNvSpPr txBox="1"/>
          <p:nvPr/>
        </p:nvSpPr>
        <p:spPr>
          <a:xfrm>
            <a:off x="5867400" y="838200"/>
            <a:ext cx="2787842" cy="369332"/>
          </a:xfrm>
          <a:prstGeom prst="rect">
            <a:avLst/>
          </a:prstGeom>
          <a:noFill/>
        </p:spPr>
        <p:txBody>
          <a:bodyPr wrap="none" rtlCol="0">
            <a:spAutoFit/>
          </a:bodyPr>
          <a:lstStyle/>
          <a:p>
            <a:r>
              <a:rPr lang="en-US" b="1" dirty="0" smtClean="0">
                <a:solidFill>
                  <a:srgbClr val="0000FF"/>
                </a:solidFill>
              </a:rPr>
              <a:t>Loss of Organ Function</a:t>
            </a:r>
            <a:endParaRPr lang="en-US" b="1" dirty="0">
              <a:solidFill>
                <a:srgbClr val="0000FF"/>
              </a:solidFill>
            </a:endParaRPr>
          </a:p>
        </p:txBody>
      </p:sp>
      <p:sp>
        <p:nvSpPr>
          <p:cNvPr id="50" name="TextBox 49"/>
          <p:cNvSpPr txBox="1"/>
          <p:nvPr/>
        </p:nvSpPr>
        <p:spPr>
          <a:xfrm>
            <a:off x="2743200" y="3505200"/>
            <a:ext cx="2018927" cy="369332"/>
          </a:xfrm>
          <a:prstGeom prst="rect">
            <a:avLst/>
          </a:prstGeom>
          <a:noFill/>
        </p:spPr>
        <p:txBody>
          <a:bodyPr wrap="none" rtlCol="0">
            <a:spAutoFit/>
          </a:bodyPr>
          <a:lstStyle/>
          <a:p>
            <a:r>
              <a:rPr lang="en-US" b="1" dirty="0" smtClean="0">
                <a:solidFill>
                  <a:srgbClr val="0000FF"/>
                </a:solidFill>
              </a:rPr>
              <a:t>Feedlot Tracking</a:t>
            </a:r>
            <a:endParaRPr lang="en-US" b="1" dirty="0">
              <a:solidFill>
                <a:srgbClr val="0000FF"/>
              </a:solidFill>
            </a:endParaRPr>
          </a:p>
        </p:txBody>
      </p:sp>
      <p:sp>
        <p:nvSpPr>
          <p:cNvPr id="51" name="TextBox 50"/>
          <p:cNvSpPr txBox="1"/>
          <p:nvPr/>
        </p:nvSpPr>
        <p:spPr>
          <a:xfrm>
            <a:off x="6781800" y="4876800"/>
            <a:ext cx="2173229" cy="369332"/>
          </a:xfrm>
          <a:prstGeom prst="rect">
            <a:avLst/>
          </a:prstGeom>
          <a:noFill/>
        </p:spPr>
        <p:txBody>
          <a:bodyPr wrap="none" rtlCol="0">
            <a:spAutoFit/>
          </a:bodyPr>
          <a:lstStyle/>
          <a:p>
            <a:r>
              <a:rPr lang="en-US" b="1" dirty="0" smtClean="0">
                <a:solidFill>
                  <a:srgbClr val="0000FF"/>
                </a:solidFill>
              </a:rPr>
              <a:t>Disease Detection</a:t>
            </a:r>
            <a:endParaRPr lang="en-US" b="1" dirty="0">
              <a:solidFill>
                <a:srgbClr val="0000FF"/>
              </a:solidFill>
            </a:endParaRPr>
          </a:p>
        </p:txBody>
      </p:sp>
      <p:sp>
        <p:nvSpPr>
          <p:cNvPr id="52" name="TextBox 51"/>
          <p:cNvSpPr txBox="1"/>
          <p:nvPr/>
        </p:nvSpPr>
        <p:spPr>
          <a:xfrm>
            <a:off x="228600" y="2133600"/>
            <a:ext cx="1698264" cy="369332"/>
          </a:xfrm>
          <a:prstGeom prst="rect">
            <a:avLst/>
          </a:prstGeom>
          <a:noFill/>
        </p:spPr>
        <p:txBody>
          <a:bodyPr wrap="none" rtlCol="0">
            <a:spAutoFit/>
          </a:bodyPr>
          <a:lstStyle/>
          <a:p>
            <a:r>
              <a:rPr lang="en-US" b="1" dirty="0" smtClean="0">
                <a:solidFill>
                  <a:srgbClr val="FF0000"/>
                </a:solidFill>
              </a:rPr>
              <a:t>Historic Maps</a:t>
            </a:r>
            <a:endParaRPr lang="en-US" b="1" dirty="0">
              <a:solidFill>
                <a:srgbClr val="FF0000"/>
              </a:solidFill>
            </a:endParaRPr>
          </a:p>
        </p:txBody>
      </p:sp>
      <p:sp>
        <p:nvSpPr>
          <p:cNvPr id="53" name="TextBox 52"/>
          <p:cNvSpPr txBox="1"/>
          <p:nvPr/>
        </p:nvSpPr>
        <p:spPr>
          <a:xfrm>
            <a:off x="3962400" y="5715000"/>
            <a:ext cx="1775471" cy="369332"/>
          </a:xfrm>
          <a:prstGeom prst="rect">
            <a:avLst/>
          </a:prstGeom>
          <a:noFill/>
        </p:spPr>
        <p:txBody>
          <a:bodyPr wrap="none" rtlCol="0">
            <a:spAutoFit/>
          </a:bodyPr>
          <a:lstStyle/>
          <a:p>
            <a:r>
              <a:rPr lang="en-US" b="1" dirty="0" smtClean="0">
                <a:solidFill>
                  <a:srgbClr val="0000FF"/>
                </a:solidFill>
              </a:rPr>
              <a:t>River Meander</a:t>
            </a:r>
            <a:endParaRPr lang="en-US" b="1" dirty="0">
              <a:solidFill>
                <a:srgbClr val="0000FF"/>
              </a:solidFill>
            </a:endParaRPr>
          </a:p>
        </p:txBody>
      </p:sp>
      <p:sp>
        <p:nvSpPr>
          <p:cNvPr id="54" name="TextBox 53"/>
          <p:cNvSpPr txBox="1"/>
          <p:nvPr/>
        </p:nvSpPr>
        <p:spPr>
          <a:xfrm>
            <a:off x="152400" y="5105400"/>
            <a:ext cx="2262609" cy="369332"/>
          </a:xfrm>
          <a:prstGeom prst="rect">
            <a:avLst/>
          </a:prstGeom>
          <a:noFill/>
        </p:spPr>
        <p:txBody>
          <a:bodyPr wrap="none" rtlCol="0">
            <a:spAutoFit/>
          </a:bodyPr>
          <a:lstStyle/>
          <a:p>
            <a:r>
              <a:rPr lang="en-US" b="1" dirty="0" smtClean="0">
                <a:solidFill>
                  <a:srgbClr val="0000FF"/>
                </a:solidFill>
              </a:rPr>
              <a:t>Coastline Changes</a:t>
            </a:r>
            <a:endParaRPr lang="en-US" b="1" dirty="0">
              <a:solidFill>
                <a:srgbClr val="0000FF"/>
              </a:solidFill>
            </a:endParaRPr>
          </a:p>
        </p:txBody>
      </p:sp>
      <p:sp>
        <p:nvSpPr>
          <p:cNvPr id="55" name="TextBox 54"/>
          <p:cNvSpPr txBox="1"/>
          <p:nvPr/>
        </p:nvSpPr>
        <p:spPr>
          <a:xfrm>
            <a:off x="2743200" y="2514600"/>
            <a:ext cx="1441621" cy="369332"/>
          </a:xfrm>
          <a:prstGeom prst="rect">
            <a:avLst/>
          </a:prstGeom>
          <a:noFill/>
        </p:spPr>
        <p:txBody>
          <a:bodyPr wrap="none" rtlCol="0">
            <a:spAutoFit/>
          </a:bodyPr>
          <a:lstStyle/>
          <a:p>
            <a:r>
              <a:rPr lang="en-US" b="1" dirty="0" smtClean="0">
                <a:solidFill>
                  <a:srgbClr val="FF0000"/>
                </a:solidFill>
              </a:rPr>
              <a:t>Documents</a:t>
            </a:r>
            <a:endParaRPr lang="en-US" b="1" dirty="0">
              <a:solidFill>
                <a:srgbClr val="FF0000"/>
              </a:solidFill>
            </a:endParaRPr>
          </a:p>
        </p:txBody>
      </p:sp>
      <p:sp>
        <p:nvSpPr>
          <p:cNvPr id="56" name="TextBox 55"/>
          <p:cNvSpPr txBox="1"/>
          <p:nvPr/>
        </p:nvSpPr>
        <p:spPr>
          <a:xfrm>
            <a:off x="6934200" y="1219200"/>
            <a:ext cx="642160" cy="369332"/>
          </a:xfrm>
          <a:prstGeom prst="rect">
            <a:avLst/>
          </a:prstGeom>
          <a:noFill/>
        </p:spPr>
        <p:txBody>
          <a:bodyPr wrap="none" rtlCol="0">
            <a:spAutoFit/>
          </a:bodyPr>
          <a:lstStyle/>
          <a:p>
            <a:r>
              <a:rPr lang="en-US" b="1" dirty="0" smtClean="0">
                <a:solidFill>
                  <a:srgbClr val="0000FF"/>
                </a:solidFill>
              </a:rPr>
              <a:t>NLP</a:t>
            </a:r>
            <a:endParaRPr lang="en-US" b="1" dirty="0">
              <a:solidFill>
                <a:srgbClr val="0000FF"/>
              </a:solidFill>
            </a:endParaRPr>
          </a:p>
        </p:txBody>
      </p:sp>
      <p:sp>
        <p:nvSpPr>
          <p:cNvPr id="57" name="TextBox 56"/>
          <p:cNvSpPr txBox="1"/>
          <p:nvPr/>
        </p:nvSpPr>
        <p:spPr>
          <a:xfrm>
            <a:off x="6477000" y="5486400"/>
            <a:ext cx="2305551" cy="369332"/>
          </a:xfrm>
          <a:prstGeom prst="rect">
            <a:avLst/>
          </a:prstGeom>
          <a:noFill/>
        </p:spPr>
        <p:txBody>
          <a:bodyPr wrap="none" rtlCol="0">
            <a:spAutoFit/>
          </a:bodyPr>
          <a:lstStyle/>
          <a:p>
            <a:r>
              <a:rPr lang="en-US" b="1" dirty="0" smtClean="0">
                <a:solidFill>
                  <a:srgbClr val="0000FF"/>
                </a:solidFill>
              </a:rPr>
              <a:t>Sentiment Analysis</a:t>
            </a:r>
            <a:endParaRPr lang="en-US" b="1" dirty="0">
              <a:solidFill>
                <a:srgbClr val="0000FF"/>
              </a:solidFill>
            </a:endParaRPr>
          </a:p>
        </p:txBody>
      </p:sp>
      <p:sp>
        <p:nvSpPr>
          <p:cNvPr id="58" name="TextBox 57"/>
          <p:cNvSpPr txBox="1"/>
          <p:nvPr/>
        </p:nvSpPr>
        <p:spPr>
          <a:xfrm>
            <a:off x="2971800" y="4724400"/>
            <a:ext cx="2287806" cy="369332"/>
          </a:xfrm>
          <a:prstGeom prst="rect">
            <a:avLst/>
          </a:prstGeom>
          <a:noFill/>
        </p:spPr>
        <p:txBody>
          <a:bodyPr wrap="none" rtlCol="0">
            <a:spAutoFit/>
          </a:bodyPr>
          <a:lstStyle/>
          <a:p>
            <a:r>
              <a:rPr lang="en-US" b="1" dirty="0" smtClean="0">
                <a:solidFill>
                  <a:srgbClr val="0000FF"/>
                </a:solidFill>
              </a:rPr>
              <a:t>Regions in Conflict</a:t>
            </a:r>
            <a:endParaRPr lang="en-US" b="1" dirty="0">
              <a:solidFill>
                <a:srgbClr val="0000FF"/>
              </a:solidFill>
            </a:endParaRPr>
          </a:p>
        </p:txBody>
      </p:sp>
      <p:sp>
        <p:nvSpPr>
          <p:cNvPr id="59" name="TextBox 58"/>
          <p:cNvSpPr txBox="1"/>
          <p:nvPr/>
        </p:nvSpPr>
        <p:spPr>
          <a:xfrm>
            <a:off x="609600" y="6096000"/>
            <a:ext cx="2839464" cy="369332"/>
          </a:xfrm>
          <a:prstGeom prst="rect">
            <a:avLst/>
          </a:prstGeom>
          <a:noFill/>
        </p:spPr>
        <p:txBody>
          <a:bodyPr wrap="none" rtlCol="0">
            <a:spAutoFit/>
          </a:bodyPr>
          <a:lstStyle/>
          <a:p>
            <a:r>
              <a:rPr lang="en-US" b="1" dirty="0" smtClean="0">
                <a:solidFill>
                  <a:srgbClr val="FF0000"/>
                </a:solidFill>
              </a:rPr>
              <a:t>Handwritten Documents</a:t>
            </a:r>
            <a:endParaRPr lang="en-US" b="1" dirty="0">
              <a:solidFill>
                <a:srgbClr val="FF0000"/>
              </a:solidFill>
            </a:endParaRPr>
          </a:p>
        </p:txBody>
      </p:sp>
      <p:sp>
        <p:nvSpPr>
          <p:cNvPr id="60" name="TextBox 59"/>
          <p:cNvSpPr txBox="1"/>
          <p:nvPr/>
        </p:nvSpPr>
        <p:spPr>
          <a:xfrm>
            <a:off x="3505200" y="6019800"/>
            <a:ext cx="2365514" cy="369332"/>
          </a:xfrm>
          <a:prstGeom prst="rect">
            <a:avLst/>
          </a:prstGeom>
          <a:noFill/>
        </p:spPr>
        <p:txBody>
          <a:bodyPr wrap="none" rtlCol="0">
            <a:spAutoFit/>
          </a:bodyPr>
          <a:lstStyle/>
          <a:p>
            <a:r>
              <a:rPr lang="en-US" b="1" dirty="0" smtClean="0">
                <a:solidFill>
                  <a:srgbClr val="FF0000"/>
                </a:solidFill>
              </a:rPr>
              <a:t>Pre-Digital Datasets</a:t>
            </a:r>
            <a:endParaRPr lang="en-US" b="1" dirty="0">
              <a:solidFill>
                <a:srgbClr val="FF0000"/>
              </a:solidFill>
            </a:endParaRPr>
          </a:p>
        </p:txBody>
      </p:sp>
      <p:sp>
        <p:nvSpPr>
          <p:cNvPr id="61" name="TextBox 60"/>
          <p:cNvSpPr txBox="1"/>
          <p:nvPr/>
        </p:nvSpPr>
        <p:spPr>
          <a:xfrm>
            <a:off x="7696200" y="1219200"/>
            <a:ext cx="1339504" cy="369332"/>
          </a:xfrm>
          <a:prstGeom prst="rect">
            <a:avLst/>
          </a:prstGeom>
          <a:noFill/>
        </p:spPr>
        <p:txBody>
          <a:bodyPr wrap="none" rtlCol="0">
            <a:spAutoFit/>
          </a:bodyPr>
          <a:lstStyle/>
          <a:p>
            <a:r>
              <a:rPr lang="en-US" b="1" dirty="0" smtClean="0">
                <a:solidFill>
                  <a:srgbClr val="FF0000"/>
                </a:solidFill>
              </a:rPr>
              <a:t>Databases</a:t>
            </a:r>
            <a:endParaRPr lang="en-US" b="1" dirty="0">
              <a:solidFill>
                <a:srgbClr val="FF0000"/>
              </a:solidFill>
            </a:endParaRPr>
          </a:p>
        </p:txBody>
      </p:sp>
      <p:sp>
        <p:nvSpPr>
          <p:cNvPr id="62" name="TextBox 61"/>
          <p:cNvSpPr txBox="1"/>
          <p:nvPr/>
        </p:nvSpPr>
        <p:spPr>
          <a:xfrm>
            <a:off x="2743200" y="3048000"/>
            <a:ext cx="1283600" cy="369332"/>
          </a:xfrm>
          <a:prstGeom prst="rect">
            <a:avLst/>
          </a:prstGeom>
          <a:noFill/>
        </p:spPr>
        <p:txBody>
          <a:bodyPr wrap="none" rtlCol="0">
            <a:spAutoFit/>
          </a:bodyPr>
          <a:lstStyle/>
          <a:p>
            <a:r>
              <a:rPr lang="en-US" b="1" dirty="0" smtClean="0">
                <a:solidFill>
                  <a:srgbClr val="FF0000"/>
                </a:solidFill>
              </a:rPr>
              <a:t>Web Sites</a:t>
            </a:r>
            <a:endParaRPr lang="en-US" b="1" dirty="0">
              <a:solidFill>
                <a:srgbClr val="FF0000"/>
              </a:solidFill>
            </a:endParaRPr>
          </a:p>
        </p:txBody>
      </p:sp>
      <p:sp>
        <p:nvSpPr>
          <p:cNvPr id="63" name="TextBox 62"/>
          <p:cNvSpPr txBox="1"/>
          <p:nvPr/>
        </p:nvSpPr>
        <p:spPr>
          <a:xfrm>
            <a:off x="5486400" y="2438400"/>
            <a:ext cx="1557037" cy="369332"/>
          </a:xfrm>
          <a:prstGeom prst="rect">
            <a:avLst/>
          </a:prstGeom>
          <a:noFill/>
        </p:spPr>
        <p:txBody>
          <a:bodyPr wrap="none" rtlCol="0">
            <a:spAutoFit/>
          </a:bodyPr>
          <a:lstStyle/>
          <a:p>
            <a:r>
              <a:rPr lang="en-US" b="1" dirty="0" smtClean="0">
                <a:solidFill>
                  <a:srgbClr val="FF0000"/>
                </a:solidFill>
              </a:rPr>
              <a:t>Publications</a:t>
            </a:r>
            <a:endParaRPr lang="en-US" b="1" dirty="0">
              <a:solidFill>
                <a:srgbClr val="FF0000"/>
              </a:solidFill>
            </a:endParaRPr>
          </a:p>
        </p:txBody>
      </p:sp>
      <p:sp>
        <p:nvSpPr>
          <p:cNvPr id="64" name="TextBox 63"/>
          <p:cNvSpPr txBox="1"/>
          <p:nvPr/>
        </p:nvSpPr>
        <p:spPr>
          <a:xfrm>
            <a:off x="5791200" y="6324600"/>
            <a:ext cx="1492904" cy="369332"/>
          </a:xfrm>
          <a:prstGeom prst="rect">
            <a:avLst/>
          </a:prstGeom>
          <a:noFill/>
        </p:spPr>
        <p:txBody>
          <a:bodyPr wrap="none" rtlCol="0">
            <a:spAutoFit/>
          </a:bodyPr>
          <a:lstStyle/>
          <a:p>
            <a:r>
              <a:rPr lang="en-US" b="1" dirty="0" smtClean="0">
                <a:solidFill>
                  <a:srgbClr val="FF0000"/>
                </a:solidFill>
              </a:rPr>
              <a:t>Simulations</a:t>
            </a:r>
            <a:endParaRPr lang="en-US" b="1" dirty="0">
              <a:solidFill>
                <a:srgbClr val="FF0000"/>
              </a:solidFill>
            </a:endParaRPr>
          </a:p>
        </p:txBody>
      </p:sp>
    </p:spTree>
    <p:extLst>
      <p:ext uri="{BB962C8B-B14F-4D97-AF65-F5344CB8AC3E}">
        <p14:creationId xmlns:p14="http://schemas.microsoft.com/office/powerpoint/2010/main" val="10351371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Over the Data</a:t>
            </a:r>
            <a:endParaRPr lang="en-US" dirty="0"/>
          </a:p>
        </p:txBody>
      </p:sp>
      <p:sp>
        <p:nvSpPr>
          <p:cNvPr id="3" name="Content Placeholder 2"/>
          <p:cNvSpPr>
            <a:spLocks noGrp="1"/>
          </p:cNvSpPr>
          <p:nvPr>
            <p:ph idx="1"/>
          </p:nvPr>
        </p:nvSpPr>
        <p:spPr/>
        <p:txBody>
          <a:bodyPr/>
          <a:lstStyle/>
          <a:p>
            <a:r>
              <a:rPr lang="en-US" dirty="0" smtClean="0"/>
              <a:t>Diversity of analyses</a:t>
            </a:r>
          </a:p>
          <a:p>
            <a:pPr lvl="1"/>
            <a:r>
              <a:rPr lang="en-US" dirty="0" smtClean="0"/>
              <a:t>Many forms (e.g. scripts, libraries, whole suites, services)</a:t>
            </a:r>
          </a:p>
          <a:p>
            <a:pPr lvl="1"/>
            <a:r>
              <a:rPr lang="en-US" dirty="0" smtClean="0"/>
              <a:t>Many languages</a:t>
            </a:r>
          </a:p>
          <a:p>
            <a:pPr lvl="1"/>
            <a:r>
              <a:rPr lang="en-US" dirty="0" smtClean="0"/>
              <a:t>Many dependencies</a:t>
            </a:r>
          </a:p>
          <a:p>
            <a:pPr lvl="1"/>
            <a:endParaRPr lang="en-US" dirty="0"/>
          </a:p>
          <a:p>
            <a:r>
              <a:rPr lang="en-US" dirty="0" smtClean="0"/>
              <a:t>Leverage towards dealing with unstructured/un-curated data</a:t>
            </a:r>
          </a:p>
          <a:p>
            <a:pPr lvl="1"/>
            <a:r>
              <a:rPr lang="en-US" dirty="0"/>
              <a:t>Analyses churn through data and generate new, often higher level, data</a:t>
            </a:r>
          </a:p>
          <a:p>
            <a:pPr lvl="1"/>
            <a:r>
              <a:rPr lang="en-US" dirty="0" smtClean="0"/>
              <a:t>Metadata, data about data</a:t>
            </a:r>
          </a:p>
        </p:txBody>
      </p:sp>
    </p:spTree>
    <p:extLst>
      <p:ext uri="{BB962C8B-B14F-4D97-AF65-F5344CB8AC3E}">
        <p14:creationId xmlns:p14="http://schemas.microsoft.com/office/powerpoint/2010/main" val="2462921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dirty="0" smtClean="0"/>
              <a:t>To Summarize the Problem</a:t>
            </a:r>
            <a:r>
              <a:rPr lang="is-IS" dirty="0" smtClean="0"/>
              <a:t>…</a:t>
            </a:r>
            <a:endParaRPr lang="en-US" dirty="0"/>
          </a:p>
        </p:txBody>
      </p:sp>
      <p:sp>
        <p:nvSpPr>
          <p:cNvPr id="3" name="Content Placeholder 2"/>
          <p:cNvSpPr>
            <a:spLocks noGrp="1"/>
          </p:cNvSpPr>
          <p:nvPr>
            <p:ph idx="1"/>
          </p:nvPr>
        </p:nvSpPr>
        <p:spPr>
          <a:xfrm>
            <a:off x="457200" y="1066800"/>
            <a:ext cx="8229600" cy="5486400"/>
          </a:xfrm>
        </p:spPr>
        <p:txBody>
          <a:bodyPr/>
          <a:lstStyle/>
          <a:p>
            <a:r>
              <a:rPr lang="en-US" dirty="0" smtClean="0"/>
              <a:t>A huge diversity in the data</a:t>
            </a:r>
          </a:p>
          <a:p>
            <a:pPr lvl="1"/>
            <a:r>
              <a:rPr lang="en-US" dirty="0" smtClean="0"/>
              <a:t>Types</a:t>
            </a:r>
          </a:p>
          <a:p>
            <a:pPr lvl="1"/>
            <a:r>
              <a:rPr lang="en-US" dirty="0" smtClean="0"/>
              <a:t>Formats</a:t>
            </a:r>
          </a:p>
          <a:p>
            <a:pPr lvl="1"/>
            <a:r>
              <a:rPr lang="en-US" dirty="0" smtClean="0"/>
              <a:t>Sizes</a:t>
            </a:r>
          </a:p>
          <a:p>
            <a:pPr lvl="1"/>
            <a:r>
              <a:rPr lang="en-US" dirty="0" smtClean="0"/>
              <a:t>Locations</a:t>
            </a:r>
            <a:endParaRPr lang="en-US" dirty="0"/>
          </a:p>
          <a:p>
            <a:r>
              <a:rPr lang="en-US" dirty="0" smtClean="0"/>
              <a:t>A huge diversity of software involved</a:t>
            </a:r>
          </a:p>
          <a:p>
            <a:pPr lvl="1"/>
            <a:r>
              <a:rPr lang="en-US" dirty="0" smtClean="0"/>
              <a:t>Scripts</a:t>
            </a:r>
          </a:p>
          <a:p>
            <a:pPr lvl="1"/>
            <a:r>
              <a:rPr lang="en-US" dirty="0" smtClean="0"/>
              <a:t>Applications</a:t>
            </a:r>
          </a:p>
          <a:p>
            <a:pPr lvl="1"/>
            <a:r>
              <a:rPr lang="en-US" dirty="0" smtClean="0"/>
              <a:t>Libraries</a:t>
            </a:r>
          </a:p>
          <a:p>
            <a:pPr lvl="1"/>
            <a:r>
              <a:rPr lang="en-US" dirty="0" smtClean="0"/>
              <a:t>Services</a:t>
            </a:r>
            <a:endParaRPr lang="en-US" dirty="0"/>
          </a:p>
          <a:p>
            <a:r>
              <a:rPr lang="en-US" dirty="0" smtClean="0"/>
              <a:t>Dealing with these issues has become part of the scientific workflow, its time consuming and redundant,  its difficult, its varies across labs/fields, and makes reproducibility/reusability difficult!</a:t>
            </a:r>
          </a:p>
        </p:txBody>
      </p:sp>
    </p:spTree>
    <p:extLst>
      <p:ext uri="{BB962C8B-B14F-4D97-AF65-F5344CB8AC3E}">
        <p14:creationId xmlns:p14="http://schemas.microsoft.com/office/powerpoint/2010/main" val="4122437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 calcmode="lin" valueType="num">
                                      <p:cBhvr additive="base">
                                        <p:cTn id="7"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lstStyle/>
          <a:p>
            <a:r>
              <a:rPr lang="en-US" dirty="0" smtClean="0"/>
              <a:t>To Summarize the Problem</a:t>
            </a:r>
            <a:r>
              <a:rPr lang="is-IS" dirty="0" smtClean="0"/>
              <a:t>…</a:t>
            </a:r>
            <a:endParaRPr lang="en-US" dirty="0"/>
          </a:p>
        </p:txBody>
      </p:sp>
      <p:sp>
        <p:nvSpPr>
          <p:cNvPr id="3" name="Content Placeholder 2"/>
          <p:cNvSpPr>
            <a:spLocks noGrp="1"/>
          </p:cNvSpPr>
          <p:nvPr>
            <p:ph idx="1"/>
          </p:nvPr>
        </p:nvSpPr>
        <p:spPr>
          <a:xfrm>
            <a:off x="457200" y="1066800"/>
            <a:ext cx="8229600" cy="5486400"/>
          </a:xfrm>
        </p:spPr>
        <p:txBody>
          <a:bodyPr/>
          <a:lstStyle/>
          <a:p>
            <a:r>
              <a:rPr lang="en-US" dirty="0" smtClean="0"/>
              <a:t>A huge diversity in the data</a:t>
            </a:r>
          </a:p>
          <a:p>
            <a:pPr lvl="1"/>
            <a:r>
              <a:rPr lang="en-US" dirty="0" smtClean="0"/>
              <a:t>Types</a:t>
            </a:r>
          </a:p>
          <a:p>
            <a:pPr lvl="1"/>
            <a:r>
              <a:rPr lang="en-US" dirty="0" smtClean="0"/>
              <a:t>Formats</a:t>
            </a:r>
          </a:p>
          <a:p>
            <a:pPr lvl="1"/>
            <a:r>
              <a:rPr lang="en-US" dirty="0" smtClean="0"/>
              <a:t>Sizes</a:t>
            </a:r>
          </a:p>
          <a:p>
            <a:pPr lvl="1"/>
            <a:r>
              <a:rPr lang="en-US" dirty="0" smtClean="0"/>
              <a:t>Locations</a:t>
            </a:r>
            <a:endParaRPr lang="en-US" dirty="0"/>
          </a:p>
          <a:p>
            <a:r>
              <a:rPr lang="en-US" dirty="0" smtClean="0"/>
              <a:t>A huge diversity of software involved</a:t>
            </a:r>
          </a:p>
          <a:p>
            <a:pPr lvl="1"/>
            <a:r>
              <a:rPr lang="en-US" dirty="0" smtClean="0"/>
              <a:t>Scripts</a:t>
            </a:r>
          </a:p>
          <a:p>
            <a:pPr lvl="1"/>
            <a:r>
              <a:rPr lang="en-US" dirty="0" smtClean="0"/>
              <a:t>Applications</a:t>
            </a:r>
          </a:p>
          <a:p>
            <a:pPr lvl="1"/>
            <a:r>
              <a:rPr lang="en-US" dirty="0" smtClean="0"/>
              <a:t>Libraries</a:t>
            </a:r>
          </a:p>
          <a:p>
            <a:pPr lvl="1"/>
            <a:r>
              <a:rPr lang="en-US" dirty="0" smtClean="0"/>
              <a:t>Services</a:t>
            </a:r>
            <a:endParaRPr lang="en-US" dirty="0"/>
          </a:p>
          <a:p>
            <a:r>
              <a:rPr lang="en-US" dirty="0" smtClean="0"/>
              <a:t>Dealing with these issues has become part of the scientific workflow, its time consuming and </a:t>
            </a:r>
            <a:r>
              <a:rPr lang="en-US" b="1" dirty="0" smtClean="0"/>
              <a:t>redundant</a:t>
            </a:r>
            <a:r>
              <a:rPr lang="en-US" dirty="0" smtClean="0"/>
              <a:t>, its difficult, its varies across labs/fields, and makes reproducibility/reusability difficult!</a:t>
            </a:r>
          </a:p>
        </p:txBody>
      </p:sp>
    </p:spTree>
    <p:extLst>
      <p:ext uri="{BB962C8B-B14F-4D97-AF65-F5344CB8AC3E}">
        <p14:creationId xmlns:p14="http://schemas.microsoft.com/office/powerpoint/2010/main" val="134013321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Brown Dog - A Science Driven Data Transformation Service</a:t>
            </a:r>
            <a:endParaRPr lang="en-US" dirty="0"/>
          </a:p>
        </p:txBody>
      </p:sp>
      <p:sp>
        <p:nvSpPr>
          <p:cNvPr id="3" name="Content Placeholder 2"/>
          <p:cNvSpPr>
            <a:spLocks noGrp="1"/>
          </p:cNvSpPr>
          <p:nvPr>
            <p:ph idx="1"/>
          </p:nvPr>
        </p:nvSpPr>
        <p:spPr/>
        <p:txBody>
          <a:bodyPr/>
          <a:lstStyle/>
          <a:p>
            <a:r>
              <a:rPr lang="en-US" dirty="0" smtClean="0"/>
              <a:t>Support Data Manipulation as a Service (Conversions)</a:t>
            </a:r>
          </a:p>
          <a:p>
            <a:pPr lvl="1"/>
            <a:r>
              <a:rPr lang="en-US" dirty="0" smtClean="0"/>
              <a:t>File format conversions</a:t>
            </a:r>
          </a:p>
          <a:p>
            <a:pPr lvl="1"/>
            <a:r>
              <a:rPr lang="en-US" dirty="0" smtClean="0"/>
              <a:t>Data set conversions</a:t>
            </a:r>
          </a:p>
          <a:p>
            <a:pPr lvl="1"/>
            <a:r>
              <a:rPr lang="en-US" dirty="0" smtClean="0"/>
              <a:t>Database ingestion/dumping</a:t>
            </a:r>
          </a:p>
          <a:p>
            <a:pPr lvl="1"/>
            <a:r>
              <a:rPr lang="en-US" dirty="0" smtClean="0"/>
              <a:t>Website scraping</a:t>
            </a:r>
          </a:p>
          <a:p>
            <a:r>
              <a:rPr lang="en-US" dirty="0" smtClean="0"/>
              <a:t>Support Data Analysis as a Service (Extractions)</a:t>
            </a:r>
          </a:p>
          <a:p>
            <a:pPr lvl="1"/>
            <a:r>
              <a:rPr lang="en-US" dirty="0" smtClean="0"/>
              <a:t>Low level analyses</a:t>
            </a:r>
          </a:p>
          <a:p>
            <a:pPr lvl="1"/>
            <a:r>
              <a:rPr lang="en-US" dirty="0" smtClean="0"/>
              <a:t>Tags and Metadata</a:t>
            </a:r>
          </a:p>
          <a:p>
            <a:pPr lvl="1"/>
            <a:r>
              <a:rPr lang="en-US" dirty="0" smtClean="0"/>
              <a:t>Previews</a:t>
            </a:r>
          </a:p>
          <a:p>
            <a:pPr lvl="1"/>
            <a:r>
              <a:rPr lang="en-US" dirty="0" smtClean="0"/>
              <a:t>Other derived products</a:t>
            </a:r>
            <a:endParaRPr lang="en-US" dirty="0"/>
          </a:p>
          <a:p>
            <a:r>
              <a:rPr lang="en-US" dirty="0" smtClean="0"/>
              <a:t>Relieve scientific community from having to address this as a first step of their workflows.</a:t>
            </a:r>
          </a:p>
        </p:txBody>
      </p:sp>
    </p:spTree>
    <p:extLst>
      <p:ext uri="{BB962C8B-B14F-4D97-AF65-F5344CB8AC3E}">
        <p14:creationId xmlns:p14="http://schemas.microsoft.com/office/powerpoint/2010/main" val="3562163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 calcmode="lin" valueType="num">
                                      <p:cBhvr additive="base">
                                        <p:cTn id="23" dur="500" fill="hold"/>
                                        <p:tgtEl>
                                          <p:spTgt spid="3">
                                            <p:txEl>
                                              <p:pRg st="9" end="9"/>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 calcmode="lin" valueType="num">
                                      <p:cBhvr additive="base">
                                        <p:cTn id="29"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1219200"/>
          </a:xfrm>
        </p:spPr>
        <p:txBody>
          <a:bodyPr/>
          <a:lstStyle/>
          <a:p>
            <a:r>
              <a:rPr lang="en-US" dirty="0" smtClean="0"/>
              <a:t>Extensibility</a:t>
            </a:r>
          </a:p>
          <a:p>
            <a:pPr lvl="1"/>
            <a:r>
              <a:rPr lang="en-US" dirty="0" smtClean="0"/>
              <a:t>Easy to add new converters/extractors</a:t>
            </a:r>
          </a:p>
          <a:p>
            <a:pPr lvl="1"/>
            <a:r>
              <a:rPr lang="en-US" dirty="0" smtClean="0"/>
              <a:t>Encapsulated software &amp; dependencies</a:t>
            </a:r>
          </a:p>
        </p:txBody>
      </p:sp>
      <p:grpSp>
        <p:nvGrpSpPr>
          <p:cNvPr id="8" name="Group 7"/>
          <p:cNvGrpSpPr/>
          <p:nvPr/>
        </p:nvGrpSpPr>
        <p:grpSpPr>
          <a:xfrm>
            <a:off x="304800" y="4572000"/>
            <a:ext cx="3892524" cy="2198132"/>
            <a:chOff x="304800" y="4572000"/>
            <a:chExt cx="3892524" cy="2198132"/>
          </a:xfrm>
        </p:grpSpPr>
        <p:sp>
          <p:nvSpPr>
            <p:cNvPr id="4" name="Rectangle 3"/>
            <p:cNvSpPr/>
            <p:nvPr/>
          </p:nvSpPr>
          <p:spPr>
            <a:xfrm>
              <a:off x="304800" y="6400800"/>
              <a:ext cx="3892524" cy="369332"/>
            </a:xfrm>
            <a:prstGeom prst="rect">
              <a:avLst/>
            </a:prstGeom>
          </p:spPr>
          <p:txBody>
            <a:bodyPr wrap="none">
              <a:spAutoFit/>
            </a:bodyPr>
            <a:lstStyle/>
            <a:p>
              <a:r>
                <a:rPr lang="en-US" dirty="0">
                  <a:solidFill>
                    <a:schemeClr val="bg2">
                      <a:lumMod val="75000"/>
                    </a:schemeClr>
                  </a:solidFill>
                </a:rPr>
                <a:t>https://</a:t>
              </a:r>
              <a:r>
                <a:rPr lang="en-US" dirty="0" err="1">
                  <a:solidFill>
                    <a:schemeClr val="bg2">
                      <a:lumMod val="75000"/>
                    </a:schemeClr>
                  </a:solidFill>
                </a:rPr>
                <a:t>en.wikipedia.org</a:t>
              </a:r>
              <a:r>
                <a:rPr lang="en-US" dirty="0">
                  <a:solidFill>
                    <a:schemeClr val="bg2">
                      <a:lumMod val="75000"/>
                    </a:schemeClr>
                  </a:solidFill>
                </a:rPr>
                <a:t>/wiki/Mongrel</a:t>
              </a:r>
            </a:p>
          </p:txBody>
        </p:sp>
        <p:pic>
          <p:nvPicPr>
            <p:cNvPr id="5" name="Picture 4" descr="The_Indian_Pariah_Dog.jpg"/>
            <p:cNvPicPr>
              <a:picLocks noChangeAspect="1"/>
            </p:cNvPicPr>
            <p:nvPr/>
          </p:nvPicPr>
          <p:blipFill rotWithShape="1">
            <a:blip r:embed="rId3" cstate="print">
              <a:extLst>
                <a:ext uri="{28A0092B-C50C-407E-A947-70E740481C1C}">
                  <a14:useLocalDpi xmlns:a14="http://schemas.microsoft.com/office/drawing/2010/main" val="0"/>
                </a:ext>
              </a:extLst>
            </a:blip>
            <a:srcRect l="8895" t="36411" r="12676" b="-126"/>
            <a:stretch/>
          </p:blipFill>
          <p:spPr>
            <a:xfrm>
              <a:off x="685800" y="4572000"/>
              <a:ext cx="3378383" cy="1823341"/>
            </a:xfrm>
            <a:prstGeom prst="rect">
              <a:avLst/>
            </a:prstGeom>
          </p:spPr>
        </p:pic>
      </p:grpSp>
      <p:pic>
        <p:nvPicPr>
          <p:cNvPr id="9" name="Picture 8" descr="browndog-small-transparent.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4572001"/>
            <a:ext cx="2438400" cy="1824146"/>
          </a:xfrm>
          <a:prstGeom prst="rect">
            <a:avLst/>
          </a:prstGeom>
        </p:spPr>
      </p:pic>
      <p:sp>
        <p:nvSpPr>
          <p:cNvPr id="12" name="Content Placeholder 2"/>
          <p:cNvSpPr txBox="1">
            <a:spLocks/>
          </p:cNvSpPr>
          <p:nvPr/>
        </p:nvSpPr>
        <p:spPr bwMode="auto">
          <a:xfrm>
            <a:off x="457200" y="2362200"/>
            <a:ext cx="8229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a:lstStyle>
          <a:p>
            <a:r>
              <a:rPr lang="en-US" dirty="0" smtClean="0"/>
              <a:t>API</a:t>
            </a:r>
          </a:p>
          <a:p>
            <a:r>
              <a:rPr lang="en-US" dirty="0" smtClean="0"/>
              <a:t>Support for diverse usage (i.e. Clients, Languages, Tools, and Scalability)</a:t>
            </a:r>
          </a:p>
          <a:p>
            <a:r>
              <a:rPr lang="en-US" dirty="0" smtClean="0"/>
              <a:t>Provenance, Information Loss, Data Movement, Tool Preservation/Publication, and </a:t>
            </a:r>
            <a:r>
              <a:rPr lang="en-US" b="1" dirty="0" smtClean="0"/>
              <a:t>OPEN</a:t>
            </a:r>
          </a:p>
        </p:txBody>
      </p:sp>
      <p:pic>
        <p:nvPicPr>
          <p:cNvPr id="7" name="Picture 6" descr="PoweredBy-borders.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600" y="4953000"/>
            <a:ext cx="3352800" cy="1105710"/>
          </a:xfrm>
          <a:prstGeom prst="rect">
            <a:avLst/>
          </a:prstGeom>
        </p:spPr>
      </p:pic>
      <p:sp>
        <p:nvSpPr>
          <p:cNvPr id="11" name="Title 1"/>
          <p:cNvSpPr>
            <a:spLocks noGrp="1"/>
          </p:cNvSpPr>
          <p:nvPr>
            <p:ph type="title"/>
          </p:nvPr>
        </p:nvSpPr>
        <p:spPr>
          <a:xfrm>
            <a:off x="457200" y="274638"/>
            <a:ext cx="8229600" cy="715962"/>
          </a:xfrm>
        </p:spPr>
        <p:txBody>
          <a:bodyPr/>
          <a:lstStyle/>
          <a:p>
            <a:r>
              <a:rPr lang="en-US" dirty="0" smtClean="0"/>
              <a:t>Brown Dog - A Science Driven Data Transformation Service</a:t>
            </a:r>
            <a:endParaRPr lang="en-US" dirty="0"/>
          </a:p>
        </p:txBody>
      </p:sp>
    </p:spTree>
    <p:extLst>
      <p:ext uri="{BB962C8B-B14F-4D97-AF65-F5344CB8AC3E}">
        <p14:creationId xmlns:p14="http://schemas.microsoft.com/office/powerpoint/2010/main" val="2434028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par>
                                <p:cTn id="34" presetID="2" presetClass="entr" presetSubtype="2" fill="hold" grpId="0" nodeType="with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 calcmode="lin" valueType="num">
                                      <p:cBhvr additive="base">
                                        <p:cTn id="3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 calcmode="lin" valueType="num">
                                      <p:cBhvr additive="base">
                                        <p:cTn id="42"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12">
                                            <p:txEl>
                                              <p:pRg st="2" end="2"/>
                                            </p:txEl>
                                          </p:spTgt>
                                        </p:tgtEl>
                                        <p:attrNameLst>
                                          <p:attrName>style.visibility</p:attrName>
                                        </p:attrNameLst>
                                      </p:cBhvr>
                                      <p:to>
                                        <p:strVal val="visible"/>
                                      </p:to>
                                    </p:set>
                                    <p:anim calcmode="lin" valueType="num">
                                      <p:cBhvr additive="base">
                                        <p:cTn id="48"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kmchenry\Files\Documents\DIBBs\Images\Windows7_IP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397" y="1069974"/>
            <a:ext cx="3880439" cy="45339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38400" y="148341"/>
            <a:ext cx="3886200" cy="67382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47798" y="533896"/>
            <a:ext cx="5037115" cy="40376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676400" y="762000"/>
            <a:ext cx="4957797" cy="40385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905000" y="1066800"/>
            <a:ext cx="4998757" cy="40385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133600" y="1371600"/>
            <a:ext cx="4978960" cy="40385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362200" y="1676400"/>
            <a:ext cx="4991748" cy="40385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2590800" y="1981200"/>
            <a:ext cx="4999238" cy="40385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2743200" y="2286000"/>
            <a:ext cx="5037114" cy="40218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1676400" y="838200"/>
            <a:ext cx="4992293" cy="40385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905000" y="1143000"/>
            <a:ext cx="5037114" cy="40376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2133600" y="1447800"/>
            <a:ext cx="4944607" cy="40376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2286000" y="1676400"/>
            <a:ext cx="5005859" cy="40376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2514600" y="1981200"/>
            <a:ext cx="4969363" cy="40376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838200" y="1628775"/>
            <a:ext cx="7467600" cy="324508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1066800" y="1828800"/>
            <a:ext cx="7426008" cy="38099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2438400" y="228600"/>
            <a:ext cx="6248400" cy="6019800"/>
          </a:xfrm>
          <a:prstGeom prst="rect">
            <a:avLst/>
          </a:prstGeom>
        </p:spPr>
        <p:txBody>
          <a:bodyPr/>
          <a:lst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a:lstStyle>
          <a:p>
            <a:pPr marL="0" indent="0">
              <a:buNone/>
            </a:pPr>
            <a:r>
              <a:rPr lang="en-US" sz="2000" b="1" dirty="0" smtClean="0"/>
              <a:t>Data Access Proxy (DAP)</a:t>
            </a:r>
          </a:p>
          <a:p>
            <a:pPr lvl="1"/>
            <a:r>
              <a:rPr lang="en-US" sz="1600" dirty="0" smtClean="0"/>
              <a:t>Distributed/Extensible data conversion service</a:t>
            </a:r>
          </a:p>
          <a:p>
            <a:pPr lvl="2"/>
            <a:r>
              <a:rPr lang="en-US" sz="1600" dirty="0" smtClean="0"/>
              <a:t>File(s) in, File(s) out</a:t>
            </a:r>
          </a:p>
          <a:p>
            <a:pPr lvl="1"/>
            <a:r>
              <a:rPr lang="en-US" sz="1600" dirty="0" smtClean="0"/>
              <a:t>Data transformations that </a:t>
            </a:r>
            <a:r>
              <a:rPr lang="en-US" sz="1600" dirty="0"/>
              <a:t>largely </a:t>
            </a:r>
            <a:r>
              <a:rPr lang="en-US" sz="1600" dirty="0" smtClean="0"/>
              <a:t>preserve </a:t>
            </a:r>
            <a:r>
              <a:rPr lang="en-US" sz="1600" dirty="0"/>
              <a:t>the entirety of the </a:t>
            </a:r>
            <a:r>
              <a:rPr lang="en-US" sz="1600" dirty="0" smtClean="0"/>
              <a:t>data (i.e. </a:t>
            </a:r>
            <a:r>
              <a:rPr lang="en-US" sz="1600" dirty="0"/>
              <a:t>p</a:t>
            </a:r>
            <a:r>
              <a:rPr lang="en-US" sz="1600" dirty="0" smtClean="0"/>
              <a:t>otentially reversible)</a:t>
            </a:r>
          </a:p>
          <a:p>
            <a:pPr lvl="1"/>
            <a:r>
              <a:rPr lang="en-US" sz="1600" dirty="0"/>
              <a:t>Aid in accessing a files contents independent of how it is represented on disk</a:t>
            </a:r>
          </a:p>
          <a:p>
            <a:pPr lvl="1"/>
            <a:r>
              <a:rPr lang="en-US" sz="1600" dirty="0" smtClean="0"/>
              <a:t>Move towards an internet/world that is agnostic to file formats</a:t>
            </a:r>
          </a:p>
          <a:p>
            <a:pPr lvl="1"/>
            <a:endParaRPr lang="en-US" dirty="0" smtClean="0"/>
          </a:p>
          <a:p>
            <a:pPr marL="0" indent="0">
              <a:buNone/>
            </a:pPr>
            <a:r>
              <a:rPr lang="en-US" sz="2000" b="1" dirty="0" smtClean="0"/>
              <a:t>Data Tilling Service (DTS)</a:t>
            </a:r>
          </a:p>
          <a:p>
            <a:pPr lvl="1"/>
            <a:r>
              <a:rPr lang="en-US" sz="1600" dirty="0" smtClean="0"/>
              <a:t>Distributed/Extensible data extraction service</a:t>
            </a:r>
          </a:p>
          <a:p>
            <a:pPr lvl="2"/>
            <a:r>
              <a:rPr lang="en-US" sz="1600" dirty="0" smtClean="0"/>
              <a:t>File(s) in, JSON-LD out</a:t>
            </a:r>
          </a:p>
          <a:p>
            <a:pPr lvl="1"/>
            <a:r>
              <a:rPr lang="en-US" sz="1600" dirty="0" smtClean="0"/>
              <a:t>Data transformations that create </a:t>
            </a:r>
            <a:r>
              <a:rPr lang="en-US" sz="1600" dirty="0"/>
              <a:t>new, often higher level, data from the contents of </a:t>
            </a:r>
            <a:r>
              <a:rPr lang="en-US" sz="1600" dirty="0" smtClean="0"/>
              <a:t>data (e.g. tags</a:t>
            </a:r>
            <a:r>
              <a:rPr lang="en-US" sz="1600" dirty="0"/>
              <a:t>, </a:t>
            </a:r>
            <a:r>
              <a:rPr lang="en-US" sz="1600" dirty="0" smtClean="0"/>
              <a:t>signatures, and other derived products).  Typically not reversible.</a:t>
            </a:r>
          </a:p>
          <a:p>
            <a:pPr lvl="1"/>
            <a:r>
              <a:rPr lang="en-US" sz="1600" dirty="0" smtClean="0"/>
              <a:t>Provide means to query and/or relate unstructured/un-curated collections of data (i.e. data without metadata)</a:t>
            </a:r>
          </a:p>
        </p:txBody>
      </p:sp>
    </p:spTree>
    <p:extLst>
      <p:ext uri="{BB962C8B-B14F-4D97-AF65-F5344CB8AC3E}">
        <p14:creationId xmlns:p14="http://schemas.microsoft.com/office/powerpoint/2010/main" val="3563091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10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fill="hold" nodeType="clickEffect">
                                  <p:stCondLst>
                                    <p:cond delay="0"/>
                                  </p:stCondLst>
                                  <p:childTnLst>
                                    <p:animMotion origin="layout" path="M 3.33333E-6 -1.48148E-6 L -0.35417 -0.24606 " pathEditMode="relative" rAng="0" ptsTypes="AA">
                                      <p:cBhvr>
                                        <p:cTn id="14" dur="1000" fill="hold"/>
                                        <p:tgtEl>
                                          <p:spTgt spid="3074"/>
                                        </p:tgtEl>
                                        <p:attrNameLst>
                                          <p:attrName>ppt_x</p:attrName>
                                          <p:attrName>ppt_y</p:attrName>
                                        </p:attrNameLst>
                                      </p:cBhvr>
                                      <p:rCtr x="-17708" y="-12315"/>
                                    </p:animMotion>
                                  </p:childTnLst>
                                </p:cTn>
                              </p:par>
                              <p:par>
                                <p:cTn id="15" presetID="6" presetClass="emph" presetSubtype="0" fill="hold" nodeType="withEffect">
                                  <p:stCondLst>
                                    <p:cond delay="0"/>
                                  </p:stCondLst>
                                  <p:childTnLst>
                                    <p:animScale>
                                      <p:cBhvr>
                                        <p:cTn id="16" dur="1000" fill="hold"/>
                                        <p:tgtEl>
                                          <p:spTgt spid="3074"/>
                                        </p:tgtEl>
                                      </p:cBhvr>
                                      <p:by x="50000" y="50000"/>
                                    </p:animScale>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250" fill="hold"/>
                                        <p:tgtEl>
                                          <p:spTgt spid="10"/>
                                        </p:tgtEl>
                                        <p:attrNameLst>
                                          <p:attrName>ppt_x</p:attrName>
                                        </p:attrNameLst>
                                      </p:cBhvr>
                                      <p:tavLst>
                                        <p:tav tm="0">
                                          <p:val>
                                            <p:strVal val="1+#ppt_w/2"/>
                                          </p:val>
                                        </p:tav>
                                        <p:tav tm="100000">
                                          <p:val>
                                            <p:strVal val="#ppt_x"/>
                                          </p:val>
                                        </p:tav>
                                      </p:tavLst>
                                    </p:anim>
                                    <p:anim calcmode="lin" valueType="num">
                                      <p:cBhvr additive="base">
                                        <p:cTn id="35" dur="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250" fill="hold"/>
                                        <p:tgtEl>
                                          <p:spTgt spid="11"/>
                                        </p:tgtEl>
                                        <p:attrNameLst>
                                          <p:attrName>ppt_x</p:attrName>
                                        </p:attrNameLst>
                                      </p:cBhvr>
                                      <p:tavLst>
                                        <p:tav tm="0">
                                          <p:val>
                                            <p:strVal val="1+#ppt_w/2"/>
                                          </p:val>
                                        </p:tav>
                                        <p:tav tm="100000">
                                          <p:val>
                                            <p:strVal val="#ppt_x"/>
                                          </p:val>
                                        </p:tav>
                                      </p:tavLst>
                                    </p:anim>
                                    <p:anim calcmode="lin" valueType="num">
                                      <p:cBhvr additive="base">
                                        <p:cTn id="41" dur="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250" fill="hold"/>
                                        <p:tgtEl>
                                          <p:spTgt spid="12"/>
                                        </p:tgtEl>
                                        <p:attrNameLst>
                                          <p:attrName>ppt_x</p:attrName>
                                        </p:attrNameLst>
                                      </p:cBhvr>
                                      <p:tavLst>
                                        <p:tav tm="0">
                                          <p:val>
                                            <p:strVal val="1+#ppt_w/2"/>
                                          </p:val>
                                        </p:tav>
                                        <p:tav tm="100000">
                                          <p:val>
                                            <p:strVal val="#ppt_x"/>
                                          </p:val>
                                        </p:tav>
                                      </p:tavLst>
                                    </p:anim>
                                    <p:anim calcmode="lin" valueType="num">
                                      <p:cBhvr additive="base">
                                        <p:cTn id="47" dur="2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250" fill="hold"/>
                                        <p:tgtEl>
                                          <p:spTgt spid="13"/>
                                        </p:tgtEl>
                                        <p:attrNameLst>
                                          <p:attrName>ppt_x</p:attrName>
                                        </p:attrNameLst>
                                      </p:cBhvr>
                                      <p:tavLst>
                                        <p:tav tm="0">
                                          <p:val>
                                            <p:strVal val="1+#ppt_w/2"/>
                                          </p:val>
                                        </p:tav>
                                        <p:tav tm="100000">
                                          <p:val>
                                            <p:strVal val="#ppt_x"/>
                                          </p:val>
                                        </p:tav>
                                      </p:tavLst>
                                    </p:anim>
                                    <p:anim calcmode="lin" valueType="num">
                                      <p:cBhvr additive="base">
                                        <p:cTn id="53"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250" fill="hold"/>
                                        <p:tgtEl>
                                          <p:spTgt spid="14"/>
                                        </p:tgtEl>
                                        <p:attrNameLst>
                                          <p:attrName>ppt_x</p:attrName>
                                        </p:attrNameLst>
                                      </p:cBhvr>
                                      <p:tavLst>
                                        <p:tav tm="0">
                                          <p:val>
                                            <p:strVal val="1+#ppt_w/2"/>
                                          </p:val>
                                        </p:tav>
                                        <p:tav tm="100000">
                                          <p:val>
                                            <p:strVal val="#ppt_x"/>
                                          </p:val>
                                        </p:tav>
                                      </p:tavLst>
                                    </p:anim>
                                    <p:anim calcmode="lin" valueType="num">
                                      <p:cBhvr additive="base">
                                        <p:cTn id="59" dur="25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250" fill="hold"/>
                                        <p:tgtEl>
                                          <p:spTgt spid="15"/>
                                        </p:tgtEl>
                                        <p:attrNameLst>
                                          <p:attrName>ppt_x</p:attrName>
                                        </p:attrNameLst>
                                      </p:cBhvr>
                                      <p:tavLst>
                                        <p:tav tm="0">
                                          <p:val>
                                            <p:strVal val="1+#ppt_w/2"/>
                                          </p:val>
                                        </p:tav>
                                        <p:tav tm="100000">
                                          <p:val>
                                            <p:strVal val="#ppt_x"/>
                                          </p:val>
                                        </p:tav>
                                      </p:tavLst>
                                    </p:anim>
                                    <p:anim calcmode="lin" valueType="num">
                                      <p:cBhvr additive="base">
                                        <p:cTn id="65" dur="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6"/>
                                        </p:tgtEl>
                                      </p:cBhvr>
                                    </p:animEffect>
                                    <p:set>
                                      <p:cBhvr>
                                        <p:cTn id="70" dur="1" fill="hold">
                                          <p:stCondLst>
                                            <p:cond delay="499"/>
                                          </p:stCondLst>
                                        </p:cTn>
                                        <p:tgtEl>
                                          <p:spTgt spid="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0"/>
                                        </p:tgtEl>
                                      </p:cBhvr>
                                    </p:animEffect>
                                    <p:set>
                                      <p:cBhvr>
                                        <p:cTn id="73" dur="1" fill="hold">
                                          <p:stCondLst>
                                            <p:cond delay="499"/>
                                          </p:stCondLst>
                                        </p:cTn>
                                        <p:tgtEl>
                                          <p:spTgt spid="1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3"/>
                                        </p:tgtEl>
                                      </p:cBhvr>
                                    </p:animEffect>
                                    <p:set>
                                      <p:cBhvr>
                                        <p:cTn id="82" dur="1" fill="hold">
                                          <p:stCondLst>
                                            <p:cond delay="499"/>
                                          </p:stCondLst>
                                        </p:cTn>
                                        <p:tgtEl>
                                          <p:spTgt spid="13"/>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4"/>
                                        </p:tgtEl>
                                      </p:cBhvr>
                                    </p:animEffect>
                                    <p:set>
                                      <p:cBhvr>
                                        <p:cTn id="85" dur="1" fill="hold">
                                          <p:stCondLst>
                                            <p:cond delay="499"/>
                                          </p:stCondLst>
                                        </p:cTn>
                                        <p:tgtEl>
                                          <p:spTgt spid="14"/>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5"/>
                                        </p:tgtEl>
                                      </p:cBhvr>
                                    </p:animEffect>
                                    <p:set>
                                      <p:cBhvr>
                                        <p:cTn id="88" dur="1" fill="hold">
                                          <p:stCondLst>
                                            <p:cond delay="499"/>
                                          </p:stCondLst>
                                        </p:cTn>
                                        <p:tgtEl>
                                          <p:spTgt spid="15"/>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2" fill="hold" nodeType="clickEffect">
                                  <p:stCondLst>
                                    <p:cond delay="0"/>
                                  </p:stCondLst>
                                  <p:childTnLst>
                                    <p:set>
                                      <p:cBhvr>
                                        <p:cTn id="95" dur="1" fill="hold">
                                          <p:stCondLst>
                                            <p:cond delay="0"/>
                                          </p:stCondLst>
                                        </p:cTn>
                                        <p:tgtEl>
                                          <p:spTgt spid="17"/>
                                        </p:tgtEl>
                                        <p:attrNameLst>
                                          <p:attrName>style.visibility</p:attrName>
                                        </p:attrNameLst>
                                      </p:cBhvr>
                                      <p:to>
                                        <p:strVal val="visible"/>
                                      </p:to>
                                    </p:set>
                                    <p:anim calcmode="lin" valueType="num">
                                      <p:cBhvr additive="base">
                                        <p:cTn id="96" dur="250" fill="hold"/>
                                        <p:tgtEl>
                                          <p:spTgt spid="17"/>
                                        </p:tgtEl>
                                        <p:attrNameLst>
                                          <p:attrName>ppt_x</p:attrName>
                                        </p:attrNameLst>
                                      </p:cBhvr>
                                      <p:tavLst>
                                        <p:tav tm="0">
                                          <p:val>
                                            <p:strVal val="1+#ppt_w/2"/>
                                          </p:val>
                                        </p:tav>
                                        <p:tav tm="100000">
                                          <p:val>
                                            <p:strVal val="#ppt_x"/>
                                          </p:val>
                                        </p:tav>
                                      </p:tavLst>
                                    </p:anim>
                                    <p:anim calcmode="lin" valueType="num">
                                      <p:cBhvr additive="base">
                                        <p:cTn id="97" dur="2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2" fill="hold" nodeType="clickEffect">
                                  <p:stCondLst>
                                    <p:cond delay="0"/>
                                  </p:stCondLst>
                                  <p:childTnLst>
                                    <p:set>
                                      <p:cBhvr>
                                        <p:cTn id="101" dur="1" fill="hold">
                                          <p:stCondLst>
                                            <p:cond delay="0"/>
                                          </p:stCondLst>
                                        </p:cTn>
                                        <p:tgtEl>
                                          <p:spTgt spid="18"/>
                                        </p:tgtEl>
                                        <p:attrNameLst>
                                          <p:attrName>style.visibility</p:attrName>
                                        </p:attrNameLst>
                                      </p:cBhvr>
                                      <p:to>
                                        <p:strVal val="visible"/>
                                      </p:to>
                                    </p:set>
                                    <p:anim calcmode="lin" valueType="num">
                                      <p:cBhvr additive="base">
                                        <p:cTn id="102" dur="250" fill="hold"/>
                                        <p:tgtEl>
                                          <p:spTgt spid="18"/>
                                        </p:tgtEl>
                                        <p:attrNameLst>
                                          <p:attrName>ppt_x</p:attrName>
                                        </p:attrNameLst>
                                      </p:cBhvr>
                                      <p:tavLst>
                                        <p:tav tm="0">
                                          <p:val>
                                            <p:strVal val="1+#ppt_w/2"/>
                                          </p:val>
                                        </p:tav>
                                        <p:tav tm="100000">
                                          <p:val>
                                            <p:strVal val="#ppt_x"/>
                                          </p:val>
                                        </p:tav>
                                      </p:tavLst>
                                    </p:anim>
                                    <p:anim calcmode="lin" valueType="num">
                                      <p:cBhvr additive="base">
                                        <p:cTn id="103"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2" fill="hold" nodeType="clickEffect">
                                  <p:stCondLst>
                                    <p:cond delay="0"/>
                                  </p:stCondLst>
                                  <p:childTnLst>
                                    <p:set>
                                      <p:cBhvr>
                                        <p:cTn id="107" dur="1" fill="hold">
                                          <p:stCondLst>
                                            <p:cond delay="0"/>
                                          </p:stCondLst>
                                        </p:cTn>
                                        <p:tgtEl>
                                          <p:spTgt spid="19"/>
                                        </p:tgtEl>
                                        <p:attrNameLst>
                                          <p:attrName>style.visibility</p:attrName>
                                        </p:attrNameLst>
                                      </p:cBhvr>
                                      <p:to>
                                        <p:strVal val="visible"/>
                                      </p:to>
                                    </p:set>
                                    <p:anim calcmode="lin" valueType="num">
                                      <p:cBhvr additive="base">
                                        <p:cTn id="108" dur="250" fill="hold"/>
                                        <p:tgtEl>
                                          <p:spTgt spid="19"/>
                                        </p:tgtEl>
                                        <p:attrNameLst>
                                          <p:attrName>ppt_x</p:attrName>
                                        </p:attrNameLst>
                                      </p:cBhvr>
                                      <p:tavLst>
                                        <p:tav tm="0">
                                          <p:val>
                                            <p:strVal val="1+#ppt_w/2"/>
                                          </p:val>
                                        </p:tav>
                                        <p:tav tm="100000">
                                          <p:val>
                                            <p:strVal val="#ppt_x"/>
                                          </p:val>
                                        </p:tav>
                                      </p:tavLst>
                                    </p:anim>
                                    <p:anim calcmode="lin" valueType="num">
                                      <p:cBhvr additive="base">
                                        <p:cTn id="109" dur="2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2" fill="hold" nodeType="clickEffect">
                                  <p:stCondLst>
                                    <p:cond delay="0"/>
                                  </p:stCondLst>
                                  <p:childTnLst>
                                    <p:set>
                                      <p:cBhvr>
                                        <p:cTn id="113" dur="1" fill="hold">
                                          <p:stCondLst>
                                            <p:cond delay="0"/>
                                          </p:stCondLst>
                                        </p:cTn>
                                        <p:tgtEl>
                                          <p:spTgt spid="20"/>
                                        </p:tgtEl>
                                        <p:attrNameLst>
                                          <p:attrName>style.visibility</p:attrName>
                                        </p:attrNameLst>
                                      </p:cBhvr>
                                      <p:to>
                                        <p:strVal val="visible"/>
                                      </p:to>
                                    </p:set>
                                    <p:anim calcmode="lin" valueType="num">
                                      <p:cBhvr additive="base">
                                        <p:cTn id="114" dur="250" fill="hold"/>
                                        <p:tgtEl>
                                          <p:spTgt spid="20"/>
                                        </p:tgtEl>
                                        <p:attrNameLst>
                                          <p:attrName>ppt_x</p:attrName>
                                        </p:attrNameLst>
                                      </p:cBhvr>
                                      <p:tavLst>
                                        <p:tav tm="0">
                                          <p:val>
                                            <p:strVal val="1+#ppt_w/2"/>
                                          </p:val>
                                        </p:tav>
                                        <p:tav tm="100000">
                                          <p:val>
                                            <p:strVal val="#ppt_x"/>
                                          </p:val>
                                        </p:tav>
                                      </p:tavLst>
                                    </p:anim>
                                    <p:anim calcmode="lin" valueType="num">
                                      <p:cBhvr additive="base">
                                        <p:cTn id="115" dur="25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17"/>
                                        </p:tgtEl>
                                      </p:cBhvr>
                                    </p:animEffect>
                                    <p:set>
                                      <p:cBhvr>
                                        <p:cTn id="123" dur="1" fill="hold">
                                          <p:stCondLst>
                                            <p:cond delay="499"/>
                                          </p:stCondLst>
                                        </p:cTn>
                                        <p:tgtEl>
                                          <p:spTgt spid="17"/>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18"/>
                                        </p:tgtEl>
                                      </p:cBhvr>
                                    </p:animEffect>
                                    <p:set>
                                      <p:cBhvr>
                                        <p:cTn id="126" dur="1" fill="hold">
                                          <p:stCondLst>
                                            <p:cond delay="499"/>
                                          </p:stCondLst>
                                        </p:cTn>
                                        <p:tgtEl>
                                          <p:spTgt spid="18"/>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9"/>
                                        </p:tgtEl>
                                      </p:cBhvr>
                                    </p:animEffect>
                                    <p:set>
                                      <p:cBhvr>
                                        <p:cTn id="129" dur="1" fill="hold">
                                          <p:stCondLst>
                                            <p:cond delay="499"/>
                                          </p:stCondLst>
                                        </p:cTn>
                                        <p:tgtEl>
                                          <p:spTgt spid="19"/>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20"/>
                                        </p:tgtEl>
                                      </p:cBhvr>
                                    </p:animEffect>
                                    <p:set>
                                      <p:cBhvr>
                                        <p:cTn id="132" dur="1" fill="hold">
                                          <p:stCondLst>
                                            <p:cond delay="499"/>
                                          </p:stCondLst>
                                        </p:cTn>
                                        <p:tgtEl>
                                          <p:spTgt spid="20"/>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21"/>
                                        </p:tgtEl>
                                        <p:attrNameLst>
                                          <p:attrName>style.visibility</p:attrName>
                                        </p:attrNameLst>
                                      </p:cBhvr>
                                      <p:to>
                                        <p:strVal val="visible"/>
                                      </p:to>
                                    </p:set>
                                    <p:animEffect transition="in" filter="fade">
                                      <p:cBhvr>
                                        <p:cTn id="135" dur="500"/>
                                        <p:tgtEl>
                                          <p:spTgt spid="21"/>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22"/>
                                        </p:tgtEl>
                                        <p:attrNameLst>
                                          <p:attrName>style.visibility</p:attrName>
                                        </p:attrNameLst>
                                      </p:cBhvr>
                                      <p:to>
                                        <p:strVal val="visible"/>
                                      </p:to>
                                    </p:set>
                                    <p:animEffect transition="in" filter="fade">
                                      <p:cBhvr>
                                        <p:cTn id="1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dirty="0" smtClean="0"/>
              <a:t>Brown Dog</a:t>
            </a:r>
            <a:endParaRPr lang="en-US" dirty="0"/>
          </a:p>
        </p:txBody>
      </p:sp>
      <p:sp>
        <p:nvSpPr>
          <p:cNvPr id="3" name="Content Placeholder 2"/>
          <p:cNvSpPr>
            <a:spLocks noGrp="1"/>
          </p:cNvSpPr>
          <p:nvPr>
            <p:ph idx="1"/>
          </p:nvPr>
        </p:nvSpPr>
        <p:spPr>
          <a:xfrm>
            <a:off x="457200" y="990600"/>
            <a:ext cx="8229600" cy="5029200"/>
          </a:xfrm>
        </p:spPr>
        <p:txBody>
          <a:bodyPr/>
          <a:lstStyle/>
          <a:p>
            <a:pPr marL="0" indent="0">
              <a:buNone/>
            </a:pPr>
            <a:r>
              <a:rPr lang="is-IS" b="1" dirty="0" smtClean="0"/>
              <a:t>... a </a:t>
            </a:r>
            <a:r>
              <a:rPr lang="en-US" b="1" dirty="0" smtClean="0"/>
              <a:t>Web Service</a:t>
            </a:r>
            <a:endParaRPr lang="en-US" dirty="0" smtClean="0"/>
          </a:p>
          <a:p>
            <a:pPr lvl="1"/>
            <a:r>
              <a:rPr lang="en-US" dirty="0" smtClean="0"/>
              <a:t>Programmable interface allowing client </a:t>
            </a:r>
            <a:r>
              <a:rPr lang="en-US" dirty="0"/>
              <a:t>applications </a:t>
            </a:r>
            <a:r>
              <a:rPr lang="en-US" dirty="0" smtClean="0"/>
              <a:t>to build </a:t>
            </a:r>
            <a:r>
              <a:rPr lang="en-US" dirty="0"/>
              <a:t>on top of </a:t>
            </a:r>
            <a:r>
              <a:rPr lang="en-US" dirty="0" smtClean="0"/>
              <a:t>them</a:t>
            </a:r>
            <a:endParaRPr lang="en-US" dirty="0"/>
          </a:p>
          <a:p>
            <a:pPr lvl="1"/>
            <a:r>
              <a:rPr lang="en-US" dirty="0" smtClean="0"/>
              <a:t>Backed with computational and storage resources</a:t>
            </a:r>
          </a:p>
          <a:p>
            <a:pPr lvl="1"/>
            <a:r>
              <a:rPr lang="en-US" dirty="0" smtClean="0"/>
              <a:t>Place to preserve/reuse software and tools dealing with data manipulation</a:t>
            </a:r>
          </a:p>
        </p:txBody>
      </p:sp>
    </p:spTree>
    <p:extLst>
      <p:ext uri="{BB962C8B-B14F-4D97-AF65-F5344CB8AC3E}">
        <p14:creationId xmlns:p14="http://schemas.microsoft.com/office/powerpoint/2010/main" val="396629137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15000"/>
          </a:blip>
          <a:srcRect/>
          <a:stretch>
            <a:fillRect/>
          </a:stretch>
        </a:blipFill>
        <a:effectLst/>
      </p:bgPr>
    </p:bg>
    <p:spTree>
      <p:nvGrpSpPr>
        <p:cNvPr id="1" name=""/>
        <p:cNvGrpSpPr/>
        <p:nvPr/>
      </p:nvGrpSpPr>
      <p:grpSpPr>
        <a:xfrm>
          <a:off x="0" y="0"/>
          <a:ext cx="0" cy="0"/>
          <a:chOff x="0" y="0"/>
          <a:chExt cx="0" cy="0"/>
        </a:xfrm>
      </p:grpSpPr>
      <p:grpSp>
        <p:nvGrpSpPr>
          <p:cNvPr id="21" name="Group 20"/>
          <p:cNvGrpSpPr/>
          <p:nvPr/>
        </p:nvGrpSpPr>
        <p:grpSpPr>
          <a:xfrm>
            <a:off x="2667000" y="4648200"/>
            <a:ext cx="2095846" cy="1676400"/>
            <a:chOff x="394586" y="533400"/>
            <a:chExt cx="2095846" cy="1676400"/>
          </a:xfrm>
        </p:grpSpPr>
        <p:sp>
          <p:nvSpPr>
            <p:cNvPr id="19" name="Cube 18"/>
            <p:cNvSpPr/>
            <p:nvPr/>
          </p:nvSpPr>
          <p:spPr>
            <a:xfrm>
              <a:off x="394586" y="533400"/>
              <a:ext cx="2095846" cy="1676400"/>
            </a:xfrm>
            <a:prstGeom prst="cube">
              <a:avLst/>
            </a:prstGeom>
            <a:solidFill>
              <a:schemeClr val="bg1"/>
            </a:solidFill>
            <a:ln w="19050">
              <a:solidFill>
                <a:srgbClr val="000000"/>
              </a:solid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23" name="TextBox 22"/>
            <p:cNvSpPr txBox="1"/>
            <p:nvPr/>
          </p:nvSpPr>
          <p:spPr>
            <a:xfrm>
              <a:off x="960285" y="1506596"/>
              <a:ext cx="1076325" cy="600164"/>
            </a:xfrm>
            <a:prstGeom prst="rect">
              <a:avLst/>
            </a:prstGeom>
            <a:noFill/>
          </p:spPr>
          <p:txBody>
            <a:bodyPr wrap="square" rtlCol="0">
              <a:spAutoFit/>
            </a:bodyPr>
            <a:lstStyle/>
            <a:p>
              <a:pPr algn="l"/>
              <a:r>
                <a:rPr lang="en-US" sz="1100" i="1" dirty="0" smtClean="0">
                  <a:solidFill>
                    <a:srgbClr val="000000"/>
                  </a:solidFill>
                </a:rPr>
                <a:t>Bill Michener</a:t>
              </a:r>
            </a:p>
            <a:p>
              <a:pPr algn="l"/>
              <a:r>
                <a:rPr lang="en-US" sz="1100" b="1" dirty="0" smtClean="0">
                  <a:solidFill>
                    <a:srgbClr val="000000"/>
                  </a:solidFill>
                </a:rPr>
                <a:t>$21,194,548</a:t>
              </a:r>
            </a:p>
            <a:p>
              <a:pPr algn="l"/>
              <a:r>
                <a:rPr lang="en-US" sz="1100" dirty="0" smtClean="0">
                  <a:solidFill>
                    <a:srgbClr val="000000"/>
                  </a:solidFill>
                </a:rPr>
                <a:t>2009-2014</a:t>
              </a:r>
              <a:endParaRPr lang="en-US" sz="1100" dirty="0">
                <a:solidFill>
                  <a:srgbClr val="000000"/>
                </a:solidFill>
              </a:endParaRPr>
            </a:p>
          </p:txBody>
        </p:sp>
        <p:pic>
          <p:nvPicPr>
            <p:cNvPr id="24" name="Picture 2" descr="Data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05" y="1066800"/>
              <a:ext cx="1388269" cy="43979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urbanuniversitiesforhealth.org/media/images/unm-flagship-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574" y="1595452"/>
              <a:ext cx="550415" cy="4224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1642350" y="3160312"/>
            <a:ext cx="2095846" cy="1676400"/>
            <a:chOff x="4191000" y="533400"/>
            <a:chExt cx="2095846" cy="1676400"/>
          </a:xfrm>
        </p:grpSpPr>
        <p:sp>
          <p:nvSpPr>
            <p:cNvPr id="29" name="Cube 28"/>
            <p:cNvSpPr/>
            <p:nvPr/>
          </p:nvSpPr>
          <p:spPr>
            <a:xfrm>
              <a:off x="4191000" y="533400"/>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pic>
          <p:nvPicPr>
            <p:cNvPr id="1034" name="Picture 10" descr="Collaboration Environments for Data Driven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199" y="1077148"/>
              <a:ext cx="1549833" cy="3048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4693395" y="1506596"/>
              <a:ext cx="1143000" cy="600164"/>
            </a:xfrm>
            <a:prstGeom prst="rect">
              <a:avLst/>
            </a:prstGeom>
            <a:noFill/>
          </p:spPr>
          <p:txBody>
            <a:bodyPr wrap="square" rtlCol="0">
              <a:spAutoFit/>
            </a:bodyPr>
            <a:lstStyle/>
            <a:p>
              <a:pPr algn="l"/>
              <a:r>
                <a:rPr lang="en-US" sz="1100" i="1" dirty="0" smtClean="0">
                  <a:solidFill>
                    <a:srgbClr val="000000"/>
                  </a:solidFill>
                </a:rPr>
                <a:t>Reagan Moore</a:t>
              </a:r>
            </a:p>
            <a:p>
              <a:pPr algn="l"/>
              <a:r>
                <a:rPr lang="en-US" sz="1100" b="1" dirty="0" smtClean="0">
                  <a:solidFill>
                    <a:srgbClr val="000000"/>
                  </a:solidFill>
                </a:rPr>
                <a:t>$8,300,992</a:t>
              </a:r>
            </a:p>
            <a:p>
              <a:pPr algn="l"/>
              <a:r>
                <a:rPr lang="en-US" sz="1100" dirty="0" smtClean="0">
                  <a:solidFill>
                    <a:srgbClr val="000000"/>
                  </a:solidFill>
                </a:rPr>
                <a:t>2011-2016</a:t>
              </a:r>
              <a:endParaRPr lang="en-US" sz="1100" dirty="0">
                <a:solidFill>
                  <a:srgbClr val="000000"/>
                </a:solidFill>
              </a:endParaRPr>
            </a:p>
          </p:txBody>
        </p:sp>
        <p:pic>
          <p:nvPicPr>
            <p:cNvPr id="1036" name="Picture 12" descr="http://www.save-energy.unc.edu/portals/2/unc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7199" y="1520928"/>
              <a:ext cx="435721" cy="5436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880350" y="1712512"/>
            <a:ext cx="2095846" cy="1676400"/>
            <a:chOff x="880349" y="1864912"/>
            <a:chExt cx="2095846" cy="1676400"/>
          </a:xfrm>
        </p:grpSpPr>
        <p:grpSp>
          <p:nvGrpSpPr>
            <p:cNvPr id="76" name="Group 75"/>
            <p:cNvGrpSpPr/>
            <p:nvPr/>
          </p:nvGrpSpPr>
          <p:grpSpPr>
            <a:xfrm>
              <a:off x="880349" y="1864912"/>
              <a:ext cx="2095846" cy="1676400"/>
              <a:chOff x="891354" y="951845"/>
              <a:chExt cx="2095846" cy="1676400"/>
            </a:xfrm>
            <a:solidFill>
              <a:schemeClr val="bg1"/>
            </a:solidFill>
          </p:grpSpPr>
          <p:sp>
            <p:nvSpPr>
              <p:cNvPr id="77" name="Cube 76"/>
              <p:cNvSpPr/>
              <p:nvPr/>
            </p:nvSpPr>
            <p:spPr>
              <a:xfrm>
                <a:off x="891354" y="951845"/>
                <a:ext cx="2095846" cy="1676400"/>
              </a:xfrm>
              <a:prstGeom prst="cube">
                <a:avLst/>
              </a:prstGeom>
              <a:grp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78" name="Rectangle 77"/>
              <p:cNvSpPr/>
              <p:nvPr/>
            </p:nvSpPr>
            <p:spPr>
              <a:xfrm>
                <a:off x="1071245" y="1463612"/>
                <a:ext cx="664464" cy="18791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79" name="TextBox 78"/>
              <p:cNvSpPr txBox="1"/>
              <p:nvPr/>
            </p:nvSpPr>
            <p:spPr>
              <a:xfrm>
                <a:off x="939416" y="1807955"/>
                <a:ext cx="1577154" cy="600164"/>
              </a:xfrm>
              <a:prstGeom prst="rect">
                <a:avLst/>
              </a:prstGeom>
              <a:grpFill/>
            </p:spPr>
            <p:txBody>
              <a:bodyPr wrap="square" rtlCol="0">
                <a:spAutoFit/>
              </a:bodyPr>
              <a:lstStyle/>
              <a:p>
                <a:r>
                  <a:rPr lang="en-US" sz="1100" i="1" dirty="0" smtClean="0">
                    <a:solidFill>
                      <a:srgbClr val="000000"/>
                    </a:solidFill>
                  </a:rPr>
                  <a:t>Kenton McHenry</a:t>
                </a:r>
              </a:p>
              <a:p>
                <a:r>
                  <a:rPr lang="en-US" sz="1100" b="1" dirty="0" smtClean="0">
                    <a:solidFill>
                      <a:srgbClr val="000000"/>
                    </a:solidFill>
                  </a:rPr>
                  <a:t>$10,519,716</a:t>
                </a:r>
              </a:p>
              <a:p>
                <a:r>
                  <a:rPr lang="en-US" sz="1100" dirty="0" smtClean="0">
                    <a:solidFill>
                      <a:srgbClr val="000000"/>
                    </a:solidFill>
                  </a:rPr>
                  <a:t>2013-2018</a:t>
                </a:r>
                <a:endParaRPr lang="en-US" sz="1100" dirty="0">
                  <a:solidFill>
                    <a:srgbClr val="000000"/>
                  </a:solidFill>
                </a:endParaRPr>
              </a:p>
            </p:txBody>
          </p:sp>
          <p:pic>
            <p:nvPicPr>
              <p:cNvPr id="80" name="Picture 26" descr="Powered by Brown Dog"/>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3212" y="1395939"/>
                <a:ext cx="1364994" cy="450157"/>
              </a:xfrm>
              <a:prstGeom prst="rect">
                <a:avLst/>
              </a:prstGeom>
              <a:grpFill/>
              <a:ln w="12700">
                <a:noFill/>
              </a:ln>
              <a:extLst/>
            </p:spPr>
          </p:pic>
        </p:grpSp>
        <p:pic>
          <p:nvPicPr>
            <p:cNvPr id="15" name="Picture 14" descr="imark_bold.tif"/>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6034" y="3034357"/>
              <a:ext cx="335980" cy="435862"/>
            </a:xfrm>
            <a:prstGeom prst="rect">
              <a:avLst/>
            </a:prstGeom>
          </p:spPr>
        </p:pic>
      </p:grpSp>
      <p:sp>
        <p:nvSpPr>
          <p:cNvPr id="69" name="Title 3"/>
          <p:cNvSpPr>
            <a:spLocks noGrp="1"/>
          </p:cNvSpPr>
          <p:nvPr>
            <p:ph type="title"/>
          </p:nvPr>
        </p:nvSpPr>
        <p:spPr>
          <a:xfrm>
            <a:off x="152400" y="5410200"/>
            <a:ext cx="1600200" cy="1447800"/>
          </a:xfrm>
        </p:spPr>
        <p:txBody>
          <a:bodyPr>
            <a:noAutofit/>
          </a:bodyPr>
          <a:lstStyle/>
          <a:p>
            <a:r>
              <a:rPr lang="en-US" sz="2400" b="1" dirty="0" smtClean="0">
                <a:solidFill>
                  <a:srgbClr val="595959"/>
                </a:solidFill>
                <a:latin typeface="Arial"/>
                <a:cs typeface="Arial"/>
              </a:rPr>
              <a:t>NSF </a:t>
            </a:r>
            <a:br>
              <a:rPr lang="en-US" sz="2400" b="1" dirty="0" smtClean="0">
                <a:solidFill>
                  <a:srgbClr val="595959"/>
                </a:solidFill>
                <a:latin typeface="Arial"/>
                <a:cs typeface="Arial"/>
              </a:rPr>
            </a:br>
            <a:r>
              <a:rPr lang="en-US" sz="2400" b="1" dirty="0" err="1" smtClean="0">
                <a:solidFill>
                  <a:srgbClr val="595959"/>
                </a:solidFill>
                <a:latin typeface="Arial"/>
                <a:cs typeface="Arial"/>
              </a:rPr>
              <a:t>DataNets</a:t>
            </a:r>
            <a:r>
              <a:rPr lang="en-US" sz="2400" b="1" dirty="0">
                <a:solidFill>
                  <a:srgbClr val="595959"/>
                </a:solidFill>
                <a:latin typeface="Arial"/>
                <a:cs typeface="Arial"/>
              </a:rPr>
              <a:t/>
            </a:r>
            <a:br>
              <a:rPr lang="en-US" sz="2400" b="1" dirty="0">
                <a:solidFill>
                  <a:srgbClr val="595959"/>
                </a:solidFill>
                <a:latin typeface="Arial"/>
                <a:cs typeface="Arial"/>
              </a:rPr>
            </a:br>
            <a:r>
              <a:rPr lang="en-US" sz="2400" b="1" dirty="0" smtClean="0">
                <a:solidFill>
                  <a:srgbClr val="595959"/>
                </a:solidFill>
                <a:latin typeface="Arial"/>
                <a:cs typeface="Arial"/>
              </a:rPr>
              <a:t>DIBBs</a:t>
            </a:r>
            <a:endParaRPr lang="en-US" sz="2400" b="1" dirty="0">
              <a:solidFill>
                <a:srgbClr val="595959"/>
              </a:solidFill>
              <a:latin typeface="Arial"/>
              <a:cs typeface="Arial"/>
            </a:endParaRPr>
          </a:p>
        </p:txBody>
      </p:sp>
      <p:grpSp>
        <p:nvGrpSpPr>
          <p:cNvPr id="26" name="Group 25"/>
          <p:cNvGrpSpPr/>
          <p:nvPr/>
        </p:nvGrpSpPr>
        <p:grpSpPr>
          <a:xfrm>
            <a:off x="4558416" y="4648200"/>
            <a:ext cx="2095846" cy="1676400"/>
            <a:chOff x="2286000" y="533400"/>
            <a:chExt cx="2095846" cy="1676400"/>
          </a:xfrm>
        </p:grpSpPr>
        <p:sp>
          <p:nvSpPr>
            <p:cNvPr id="28" name="Cube 27"/>
            <p:cNvSpPr/>
            <p:nvPr/>
          </p:nvSpPr>
          <p:spPr>
            <a:xfrm>
              <a:off x="2286000" y="533400"/>
              <a:ext cx="2095846" cy="1676400"/>
            </a:xfrm>
            <a:prstGeom prst="cube">
              <a:avLst/>
            </a:prstGeom>
            <a:solidFill>
              <a:schemeClr val="bg1"/>
            </a:solidFill>
            <a:ln w="19050">
              <a:solidFill>
                <a:srgbClr val="000000"/>
              </a:solidFill>
            </a:ln>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14" name="TextBox 13"/>
            <p:cNvSpPr txBox="1"/>
            <p:nvPr/>
          </p:nvSpPr>
          <p:spPr>
            <a:xfrm>
              <a:off x="2452505" y="1243335"/>
              <a:ext cx="1371600" cy="600164"/>
            </a:xfrm>
            <a:prstGeom prst="rect">
              <a:avLst/>
            </a:prstGeom>
            <a:noFill/>
          </p:spPr>
          <p:txBody>
            <a:bodyPr wrap="square" rtlCol="0">
              <a:spAutoFit/>
            </a:bodyPr>
            <a:lstStyle/>
            <a:p>
              <a:r>
                <a:rPr lang="en-US" sz="1100" i="1" dirty="0" err="1" smtClean="0">
                  <a:solidFill>
                    <a:srgbClr val="000000"/>
                  </a:solidFill>
                </a:rPr>
                <a:t>Golam</a:t>
              </a:r>
              <a:r>
                <a:rPr lang="en-US" sz="1100" i="1" dirty="0" smtClean="0">
                  <a:solidFill>
                    <a:srgbClr val="000000"/>
                  </a:solidFill>
                </a:rPr>
                <a:t> Choudhury</a:t>
              </a:r>
            </a:p>
            <a:p>
              <a:r>
                <a:rPr lang="en-US" sz="1100" b="1" dirty="0" smtClean="0">
                  <a:solidFill>
                    <a:srgbClr val="000000"/>
                  </a:solidFill>
                </a:rPr>
                <a:t>$10,085,120</a:t>
              </a:r>
            </a:p>
            <a:p>
              <a:r>
                <a:rPr lang="en-US" sz="1100" dirty="0" smtClean="0">
                  <a:solidFill>
                    <a:srgbClr val="000000"/>
                  </a:solidFill>
                </a:rPr>
                <a:t>2009-2014</a:t>
              </a:r>
              <a:endParaRPr lang="en-US" sz="1100" dirty="0">
                <a:solidFill>
                  <a:srgbClr val="000000"/>
                </a:solidFill>
              </a:endParaRPr>
            </a:p>
          </p:txBody>
        </p:sp>
        <p:pic>
          <p:nvPicPr>
            <p:cNvPr id="1030" name="Picture 6" descr="partne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63562" y="1843499"/>
              <a:ext cx="1149485" cy="348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ataconservancy.org/wp-content/themes/boilerplate/images/dc-contact-logo.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998704"/>
              <a:ext cx="1447800" cy="240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3549654" y="3149964"/>
            <a:ext cx="2095846" cy="1676400"/>
            <a:chOff x="4826745" y="3398633"/>
            <a:chExt cx="2095846" cy="1676400"/>
          </a:xfrm>
        </p:grpSpPr>
        <p:sp>
          <p:nvSpPr>
            <p:cNvPr id="39" name="Cube 38"/>
            <p:cNvSpPr/>
            <p:nvPr/>
          </p:nvSpPr>
          <p:spPr>
            <a:xfrm>
              <a:off x="4826745" y="3398633"/>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40" name="TextBox 39"/>
            <p:cNvSpPr txBox="1"/>
            <p:nvPr/>
          </p:nvSpPr>
          <p:spPr>
            <a:xfrm>
              <a:off x="5362271" y="4411768"/>
              <a:ext cx="1244731" cy="600164"/>
            </a:xfrm>
            <a:prstGeom prst="rect">
              <a:avLst/>
            </a:prstGeom>
            <a:noFill/>
          </p:spPr>
          <p:txBody>
            <a:bodyPr wrap="square" rtlCol="0">
              <a:spAutoFit/>
            </a:bodyPr>
            <a:lstStyle/>
            <a:p>
              <a:pPr algn="l"/>
              <a:r>
                <a:rPr lang="en-US" sz="1100" i="1" dirty="0" smtClean="0">
                  <a:solidFill>
                    <a:srgbClr val="000000"/>
                  </a:solidFill>
                </a:rPr>
                <a:t>Steven </a:t>
              </a:r>
              <a:r>
                <a:rPr lang="en-US" sz="1100" i="1" dirty="0" err="1" smtClean="0">
                  <a:solidFill>
                    <a:srgbClr val="000000"/>
                  </a:solidFill>
                </a:rPr>
                <a:t>Ruggles</a:t>
              </a:r>
              <a:endParaRPr lang="en-US" sz="1100" i="1" dirty="0" smtClean="0">
                <a:solidFill>
                  <a:srgbClr val="000000"/>
                </a:solidFill>
              </a:endParaRPr>
            </a:p>
            <a:p>
              <a:pPr algn="l"/>
              <a:r>
                <a:rPr lang="en-US" sz="1100" b="1" dirty="0" smtClean="0">
                  <a:solidFill>
                    <a:srgbClr val="000000"/>
                  </a:solidFill>
                </a:rPr>
                <a:t>$7,993,266</a:t>
              </a:r>
            </a:p>
            <a:p>
              <a:pPr algn="l"/>
              <a:r>
                <a:rPr lang="en-US" sz="1100" dirty="0" smtClean="0">
                  <a:solidFill>
                    <a:srgbClr val="000000"/>
                  </a:solidFill>
                </a:rPr>
                <a:t>2011-2016</a:t>
              </a:r>
              <a:endParaRPr lang="en-US" sz="1100" dirty="0">
                <a:solidFill>
                  <a:srgbClr val="000000"/>
                </a:solidFill>
              </a:endParaRPr>
            </a:p>
          </p:txBody>
        </p:sp>
        <p:pic>
          <p:nvPicPr>
            <p:cNvPr id="1042" name="Picture 18" descr="Hom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30963" y="3896402"/>
              <a:ext cx="1492822" cy="406836"/>
            </a:xfrm>
            <a:prstGeom prst="rect">
              <a:avLst/>
            </a:prstGeom>
            <a:solidFill>
              <a:schemeClr val="tx1">
                <a:lumMod val="75000"/>
              </a:schemeClr>
            </a:solidFill>
          </p:spPr>
        </p:pic>
        <p:pic>
          <p:nvPicPr>
            <p:cNvPr id="1044" name="Picture 20" descr="http://www.ece.umn.edu/~moli/images/UMN_logo.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90606" y="4447679"/>
              <a:ext cx="528341" cy="5283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5475399" y="3142320"/>
            <a:ext cx="2095846" cy="1676400"/>
            <a:chOff x="2730899" y="3276600"/>
            <a:chExt cx="2095846" cy="1676400"/>
          </a:xfrm>
        </p:grpSpPr>
        <p:sp>
          <p:nvSpPr>
            <p:cNvPr id="33" name="Cube 32"/>
            <p:cNvSpPr/>
            <p:nvPr/>
          </p:nvSpPr>
          <p:spPr>
            <a:xfrm>
              <a:off x="2730899" y="3276600"/>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35" name="TextBox 34"/>
            <p:cNvSpPr txBox="1"/>
            <p:nvPr/>
          </p:nvSpPr>
          <p:spPr>
            <a:xfrm>
              <a:off x="2835117" y="4084846"/>
              <a:ext cx="1492822" cy="600164"/>
            </a:xfrm>
            <a:prstGeom prst="rect">
              <a:avLst/>
            </a:prstGeom>
            <a:noFill/>
          </p:spPr>
          <p:txBody>
            <a:bodyPr wrap="square" rtlCol="0">
              <a:spAutoFit/>
            </a:bodyPr>
            <a:lstStyle/>
            <a:p>
              <a:r>
                <a:rPr lang="en-US" sz="1100" i="1" dirty="0" smtClean="0">
                  <a:solidFill>
                    <a:srgbClr val="000000"/>
                  </a:solidFill>
                </a:rPr>
                <a:t>Margaret </a:t>
              </a:r>
              <a:r>
                <a:rPr lang="en-US" sz="1100" i="1" dirty="0" err="1" smtClean="0">
                  <a:solidFill>
                    <a:srgbClr val="000000"/>
                  </a:solidFill>
                </a:rPr>
                <a:t>Hedstrom</a:t>
              </a:r>
              <a:endParaRPr lang="en-US" sz="1100" i="1" dirty="0" smtClean="0">
                <a:solidFill>
                  <a:srgbClr val="000000"/>
                </a:solidFill>
              </a:endParaRPr>
            </a:p>
            <a:p>
              <a:r>
                <a:rPr lang="en-US" sz="1100" b="1" dirty="0" smtClean="0">
                  <a:solidFill>
                    <a:srgbClr val="000000"/>
                  </a:solidFill>
                </a:rPr>
                <a:t>$8,000,000</a:t>
              </a:r>
            </a:p>
            <a:p>
              <a:r>
                <a:rPr lang="en-US" sz="1100" dirty="0" smtClean="0">
                  <a:solidFill>
                    <a:srgbClr val="000000"/>
                  </a:solidFill>
                </a:rPr>
                <a:t>2011-2016</a:t>
              </a:r>
              <a:endParaRPr lang="en-US" sz="1100" dirty="0">
                <a:solidFill>
                  <a:srgbClr val="000000"/>
                </a:solidFill>
              </a:endParaRPr>
            </a:p>
          </p:txBody>
        </p:sp>
        <p:pic>
          <p:nvPicPr>
            <p:cNvPr id="1038" name="Picture 14" descr="Hom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86761" y="3784601"/>
              <a:ext cx="1589534" cy="3002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ead-data.net/sites/sead-data.net/themes/sead/images/footer-images/footer-images-06.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0900" y="4685010"/>
              <a:ext cx="1645395" cy="243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2768388" y="1716280"/>
            <a:ext cx="2095846" cy="1676400"/>
            <a:chOff x="2768388" y="1716280"/>
            <a:chExt cx="2095846" cy="1676400"/>
          </a:xfrm>
        </p:grpSpPr>
        <p:grpSp>
          <p:nvGrpSpPr>
            <p:cNvPr id="37" name="Group 36"/>
            <p:cNvGrpSpPr/>
            <p:nvPr/>
          </p:nvGrpSpPr>
          <p:grpSpPr>
            <a:xfrm>
              <a:off x="2768388" y="1716280"/>
              <a:ext cx="2095846" cy="1676400"/>
              <a:chOff x="3106795" y="4343400"/>
              <a:chExt cx="2095846" cy="1676400"/>
            </a:xfrm>
          </p:grpSpPr>
          <p:sp>
            <p:nvSpPr>
              <p:cNvPr id="54" name="Cube 53"/>
              <p:cNvSpPr/>
              <p:nvPr/>
            </p:nvSpPr>
            <p:spPr>
              <a:xfrm>
                <a:off x="3106795" y="4343400"/>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pic>
            <p:nvPicPr>
              <p:cNvPr id="65" name="Picture 6" descr="partne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48322" y="5654619"/>
                <a:ext cx="1149485" cy="348809"/>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3300700" y="5149834"/>
                <a:ext cx="1244731" cy="600164"/>
              </a:xfrm>
              <a:prstGeom prst="rect">
                <a:avLst/>
              </a:prstGeom>
              <a:noFill/>
            </p:spPr>
            <p:txBody>
              <a:bodyPr wrap="square" rtlCol="0">
                <a:spAutoFit/>
              </a:bodyPr>
              <a:lstStyle/>
              <a:p>
                <a:r>
                  <a:rPr lang="en-US" sz="1100" i="1" dirty="0" smtClean="0">
                    <a:solidFill>
                      <a:srgbClr val="000000"/>
                    </a:solidFill>
                  </a:rPr>
                  <a:t>Alex </a:t>
                </a:r>
                <a:r>
                  <a:rPr lang="en-US" sz="1100" i="1" dirty="0" err="1" smtClean="0">
                    <a:solidFill>
                      <a:srgbClr val="000000"/>
                    </a:solidFill>
                  </a:rPr>
                  <a:t>Szalay</a:t>
                </a:r>
                <a:endParaRPr lang="en-US" sz="1100" i="1" dirty="0" smtClean="0">
                  <a:solidFill>
                    <a:srgbClr val="000000"/>
                  </a:solidFill>
                </a:endParaRPr>
              </a:p>
              <a:p>
                <a:r>
                  <a:rPr lang="en-US" sz="1100" b="1" dirty="0" smtClean="0">
                    <a:solidFill>
                      <a:srgbClr val="000000"/>
                    </a:solidFill>
                  </a:rPr>
                  <a:t>$7,603,723</a:t>
                </a:r>
              </a:p>
              <a:p>
                <a:r>
                  <a:rPr lang="en-US" sz="1100" dirty="0" smtClean="0">
                    <a:solidFill>
                      <a:srgbClr val="000000"/>
                    </a:solidFill>
                  </a:rPr>
                  <a:t>2013-2018</a:t>
                </a:r>
                <a:endParaRPr lang="en-US" sz="1100" dirty="0">
                  <a:solidFill>
                    <a:srgbClr val="000000"/>
                  </a:solidFill>
                </a:endParaRPr>
              </a:p>
            </p:txBody>
          </p:sp>
          <p:sp>
            <p:nvSpPr>
              <p:cNvPr id="32" name="TextBox 31"/>
              <p:cNvSpPr txBox="1"/>
              <p:nvPr/>
            </p:nvSpPr>
            <p:spPr>
              <a:xfrm>
                <a:off x="3157807" y="4913120"/>
                <a:ext cx="1584573" cy="261610"/>
              </a:xfrm>
              <a:prstGeom prst="rect">
                <a:avLst/>
              </a:prstGeom>
              <a:noFill/>
            </p:spPr>
            <p:txBody>
              <a:bodyPr wrap="square" rtlCol="0">
                <a:spAutoFit/>
              </a:bodyPr>
              <a:lstStyle/>
              <a:p>
                <a:r>
                  <a:rPr lang="en-US" sz="1100" b="1" dirty="0" err="1" smtClean="0">
                    <a:solidFill>
                      <a:srgbClr val="000000"/>
                    </a:solidFill>
                  </a:rPr>
                  <a:t>SciServer</a:t>
                </a:r>
                <a:endParaRPr lang="en-US" sz="1100" b="1" dirty="0">
                  <a:solidFill>
                    <a:srgbClr val="000000"/>
                  </a:solidFill>
                </a:endParaRPr>
              </a:p>
            </p:txBody>
          </p:sp>
        </p:grpSp>
        <p:pic>
          <p:nvPicPr>
            <p:cNvPr id="34" name="Picture 33" descr="sciserver.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57500" y="2260600"/>
              <a:ext cx="393700" cy="393700"/>
            </a:xfrm>
            <a:prstGeom prst="rect">
              <a:avLst/>
            </a:prstGeom>
          </p:spPr>
        </p:pic>
      </p:grpSp>
      <p:grpSp>
        <p:nvGrpSpPr>
          <p:cNvPr id="4" name="Group 3"/>
          <p:cNvGrpSpPr/>
          <p:nvPr/>
        </p:nvGrpSpPr>
        <p:grpSpPr>
          <a:xfrm>
            <a:off x="2785350" y="188512"/>
            <a:ext cx="2095846" cy="1676400"/>
            <a:chOff x="-2438400" y="762000"/>
            <a:chExt cx="2095846" cy="1676400"/>
          </a:xfrm>
        </p:grpSpPr>
        <p:grpSp>
          <p:nvGrpSpPr>
            <p:cNvPr id="60" name="Group 59"/>
            <p:cNvGrpSpPr/>
            <p:nvPr/>
          </p:nvGrpSpPr>
          <p:grpSpPr>
            <a:xfrm>
              <a:off x="-2438400" y="762000"/>
              <a:ext cx="2095846" cy="1676400"/>
              <a:chOff x="7010400" y="4308467"/>
              <a:chExt cx="2095846" cy="1676400"/>
            </a:xfrm>
          </p:grpSpPr>
          <p:sp>
            <p:nvSpPr>
              <p:cNvPr id="62" name="Cube 61"/>
              <p:cNvSpPr/>
              <p:nvPr/>
            </p:nvSpPr>
            <p:spPr>
              <a:xfrm>
                <a:off x="7010400" y="4308467"/>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63" name="TextBox 62"/>
              <p:cNvSpPr txBox="1"/>
              <p:nvPr/>
            </p:nvSpPr>
            <p:spPr>
              <a:xfrm>
                <a:off x="7620000" y="5375267"/>
                <a:ext cx="1100998" cy="600164"/>
              </a:xfrm>
              <a:prstGeom prst="rect">
                <a:avLst/>
              </a:prstGeom>
              <a:noFill/>
            </p:spPr>
            <p:txBody>
              <a:bodyPr wrap="square" rtlCol="0">
                <a:spAutoFit/>
              </a:bodyPr>
              <a:lstStyle/>
              <a:p>
                <a:pPr algn="l"/>
                <a:r>
                  <a:rPr lang="en-US" sz="1100" i="1" dirty="0" smtClean="0">
                    <a:solidFill>
                      <a:srgbClr val="000000"/>
                    </a:solidFill>
                  </a:rPr>
                  <a:t>Geoffrey Fox</a:t>
                </a:r>
              </a:p>
              <a:p>
                <a:pPr algn="l"/>
                <a:r>
                  <a:rPr lang="en-US" sz="1100" b="1" dirty="0" smtClean="0">
                    <a:solidFill>
                      <a:srgbClr val="000000"/>
                    </a:solidFill>
                  </a:rPr>
                  <a:t>$5,000,000</a:t>
                </a:r>
              </a:p>
              <a:p>
                <a:pPr algn="l"/>
                <a:r>
                  <a:rPr lang="en-US" sz="1100" dirty="0" smtClean="0">
                    <a:solidFill>
                      <a:srgbClr val="000000"/>
                    </a:solidFill>
                  </a:rPr>
                  <a:t>2014-2019</a:t>
                </a:r>
                <a:endParaRPr lang="en-US" sz="1100" dirty="0">
                  <a:solidFill>
                    <a:srgbClr val="000000"/>
                  </a:solidFill>
                </a:endParaRPr>
              </a:p>
            </p:txBody>
          </p:sp>
          <p:sp>
            <p:nvSpPr>
              <p:cNvPr id="67" name="TextBox 66"/>
              <p:cNvSpPr txBox="1"/>
              <p:nvPr/>
            </p:nvSpPr>
            <p:spPr>
              <a:xfrm>
                <a:off x="7044450" y="4958155"/>
                <a:ext cx="1657177" cy="261610"/>
              </a:xfrm>
              <a:prstGeom prst="rect">
                <a:avLst/>
              </a:prstGeom>
              <a:noFill/>
            </p:spPr>
            <p:txBody>
              <a:bodyPr wrap="square" rtlCol="0">
                <a:spAutoFit/>
              </a:bodyPr>
              <a:lstStyle/>
              <a:p>
                <a:r>
                  <a:rPr lang="en-US" sz="1100" b="1" i="1" dirty="0" smtClean="0">
                    <a:solidFill>
                      <a:srgbClr val="000000"/>
                    </a:solidFill>
                  </a:rPr>
                  <a:t>SPIDAL</a:t>
                </a:r>
                <a:endParaRPr lang="en-US" sz="1100" b="1" i="1" dirty="0">
                  <a:solidFill>
                    <a:srgbClr val="000000"/>
                  </a:solidFill>
                </a:endParaRPr>
              </a:p>
            </p:txBody>
          </p:sp>
        </p:grpSp>
        <p:pic>
          <p:nvPicPr>
            <p:cNvPr id="2" name="Picture 1"/>
            <p:cNvPicPr>
              <a:picLocks noChangeAspect="1"/>
            </p:cNvPicPr>
            <p:nvPr/>
          </p:nvPicPr>
          <p:blipFill>
            <a:blip r:embed="rId16"/>
            <a:stretch>
              <a:fillRect/>
            </a:stretch>
          </p:blipFill>
          <p:spPr>
            <a:xfrm>
              <a:off x="-2286000" y="1828800"/>
              <a:ext cx="414775" cy="533400"/>
            </a:xfrm>
            <a:prstGeom prst="rect">
              <a:avLst/>
            </a:prstGeom>
          </p:spPr>
        </p:pic>
      </p:grpSp>
      <p:grpSp>
        <p:nvGrpSpPr>
          <p:cNvPr id="38" name="Group 37"/>
          <p:cNvGrpSpPr/>
          <p:nvPr/>
        </p:nvGrpSpPr>
        <p:grpSpPr>
          <a:xfrm>
            <a:off x="4625388" y="1708468"/>
            <a:ext cx="2095846" cy="1676400"/>
            <a:chOff x="5032756" y="4298942"/>
            <a:chExt cx="2095846" cy="1676400"/>
          </a:xfrm>
        </p:grpSpPr>
        <p:sp>
          <p:nvSpPr>
            <p:cNvPr id="56" name="Cube 55"/>
            <p:cNvSpPr/>
            <p:nvPr/>
          </p:nvSpPr>
          <p:spPr>
            <a:xfrm>
              <a:off x="5032756" y="4298942"/>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57" name="TextBox 56"/>
            <p:cNvSpPr txBox="1"/>
            <p:nvPr/>
          </p:nvSpPr>
          <p:spPr>
            <a:xfrm>
              <a:off x="5653307" y="5331332"/>
              <a:ext cx="1244731" cy="600164"/>
            </a:xfrm>
            <a:prstGeom prst="rect">
              <a:avLst/>
            </a:prstGeom>
            <a:noFill/>
          </p:spPr>
          <p:txBody>
            <a:bodyPr wrap="square" rtlCol="0">
              <a:spAutoFit/>
            </a:bodyPr>
            <a:lstStyle/>
            <a:p>
              <a:pPr algn="l"/>
              <a:r>
                <a:rPr lang="en-US" sz="1100" i="1" dirty="0" smtClean="0">
                  <a:solidFill>
                    <a:srgbClr val="000000"/>
                  </a:solidFill>
                </a:rPr>
                <a:t>Michael Levine</a:t>
              </a:r>
            </a:p>
            <a:p>
              <a:pPr algn="l"/>
              <a:r>
                <a:rPr lang="en-US" sz="1100" b="1" dirty="0" smtClean="0">
                  <a:solidFill>
                    <a:srgbClr val="000000"/>
                  </a:solidFill>
                </a:rPr>
                <a:t>$4,902,601</a:t>
              </a:r>
            </a:p>
            <a:p>
              <a:pPr algn="l"/>
              <a:r>
                <a:rPr lang="en-US" sz="1100" dirty="0" smtClean="0">
                  <a:solidFill>
                    <a:srgbClr val="000000"/>
                  </a:solidFill>
                </a:rPr>
                <a:t>2013-2018</a:t>
              </a:r>
              <a:endParaRPr lang="en-US" sz="1100" dirty="0">
                <a:solidFill>
                  <a:srgbClr val="000000"/>
                </a:solidFill>
              </a:endParaRPr>
            </a:p>
          </p:txBody>
        </p:sp>
        <p:sp>
          <p:nvSpPr>
            <p:cNvPr id="61" name="TextBox 60"/>
            <p:cNvSpPr txBox="1"/>
            <p:nvPr/>
          </p:nvSpPr>
          <p:spPr>
            <a:xfrm>
              <a:off x="5055568" y="4876474"/>
              <a:ext cx="1584573" cy="261610"/>
            </a:xfrm>
            <a:prstGeom prst="rect">
              <a:avLst/>
            </a:prstGeom>
            <a:noFill/>
          </p:spPr>
          <p:txBody>
            <a:bodyPr wrap="square" rtlCol="0">
              <a:spAutoFit/>
            </a:bodyPr>
            <a:lstStyle/>
            <a:p>
              <a:r>
                <a:rPr lang="en-US" sz="1100" b="1" i="1" dirty="0" smtClean="0">
                  <a:solidFill>
                    <a:srgbClr val="000000"/>
                  </a:solidFill>
                </a:rPr>
                <a:t>The Data </a:t>
              </a:r>
              <a:r>
                <a:rPr lang="en-US" sz="1100" b="1" i="1" dirty="0" err="1" smtClean="0">
                  <a:solidFill>
                    <a:srgbClr val="000000"/>
                  </a:solidFill>
                </a:rPr>
                <a:t>Exacell</a:t>
              </a:r>
              <a:endParaRPr lang="en-US" sz="1100" b="1" i="1" dirty="0">
                <a:solidFill>
                  <a:srgbClr val="000000"/>
                </a:solidFill>
              </a:endParaRPr>
            </a:p>
          </p:txBody>
        </p:sp>
        <p:pic>
          <p:nvPicPr>
            <p:cNvPr id="1046" name="Picture 22" descr="http://www.cmu.edu/homeimages/CarnegieMellonUniversity_wordmark.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89735" y="5483031"/>
              <a:ext cx="611027" cy="42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6535481" y="1722692"/>
            <a:ext cx="2095846" cy="1676400"/>
            <a:chOff x="6535481" y="1722692"/>
            <a:chExt cx="2095846" cy="1676400"/>
          </a:xfrm>
        </p:grpSpPr>
        <p:grpSp>
          <p:nvGrpSpPr>
            <p:cNvPr id="43" name="Group 42"/>
            <p:cNvGrpSpPr/>
            <p:nvPr/>
          </p:nvGrpSpPr>
          <p:grpSpPr>
            <a:xfrm>
              <a:off x="6535481" y="1722692"/>
              <a:ext cx="2095846" cy="1676400"/>
              <a:chOff x="7010400" y="4308467"/>
              <a:chExt cx="2095846" cy="1676400"/>
            </a:xfrm>
          </p:grpSpPr>
          <p:sp>
            <p:nvSpPr>
              <p:cNvPr id="58" name="Cube 57"/>
              <p:cNvSpPr/>
              <p:nvPr/>
            </p:nvSpPr>
            <p:spPr>
              <a:xfrm>
                <a:off x="7010400" y="4308467"/>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pic>
            <p:nvPicPr>
              <p:cNvPr id="1048" name="Picture 24" descr="http://web.ics.purdue.edu/~rugbywom/logo.gif"/>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78603" y="5613138"/>
                <a:ext cx="1086612" cy="36220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7028119" y="4871775"/>
                <a:ext cx="1584573" cy="261610"/>
              </a:xfrm>
              <a:prstGeom prst="rect">
                <a:avLst/>
              </a:prstGeom>
              <a:noFill/>
            </p:spPr>
            <p:txBody>
              <a:bodyPr wrap="square" rtlCol="0">
                <a:spAutoFit/>
              </a:bodyPr>
              <a:lstStyle/>
              <a:p>
                <a:r>
                  <a:rPr lang="en-US" sz="1100" b="1" i="1" dirty="0" smtClean="0">
                    <a:solidFill>
                      <a:srgbClr val="000000"/>
                    </a:solidFill>
                  </a:rPr>
                  <a:t>GABBs</a:t>
                </a:r>
                <a:endParaRPr lang="en-US" sz="1100" b="1" i="1" dirty="0">
                  <a:solidFill>
                    <a:srgbClr val="000000"/>
                  </a:solidFill>
                </a:endParaRPr>
              </a:p>
            </p:txBody>
          </p:sp>
          <p:sp>
            <p:nvSpPr>
              <p:cNvPr id="59" name="TextBox 58"/>
              <p:cNvSpPr txBox="1"/>
              <p:nvPr/>
            </p:nvSpPr>
            <p:spPr>
              <a:xfrm>
                <a:off x="7119010" y="5066936"/>
                <a:ext cx="1405798" cy="600164"/>
              </a:xfrm>
              <a:prstGeom prst="rect">
                <a:avLst/>
              </a:prstGeom>
              <a:noFill/>
            </p:spPr>
            <p:txBody>
              <a:bodyPr wrap="square" rtlCol="0">
                <a:spAutoFit/>
              </a:bodyPr>
              <a:lstStyle/>
              <a:p>
                <a:r>
                  <a:rPr lang="en-US" sz="1100" i="1" dirty="0" err="1" smtClean="0">
                    <a:solidFill>
                      <a:srgbClr val="000000"/>
                    </a:solidFill>
                  </a:rPr>
                  <a:t>Xiaohui</a:t>
                </a:r>
                <a:r>
                  <a:rPr lang="en-US" sz="1100" i="1" dirty="0" smtClean="0">
                    <a:solidFill>
                      <a:srgbClr val="000000"/>
                    </a:solidFill>
                  </a:rPr>
                  <a:t> Carol Song</a:t>
                </a:r>
              </a:p>
              <a:p>
                <a:r>
                  <a:rPr lang="en-US" sz="1100" b="1" dirty="0" smtClean="0">
                    <a:solidFill>
                      <a:srgbClr val="000000"/>
                    </a:solidFill>
                  </a:rPr>
                  <a:t>$3,409,029</a:t>
                </a:r>
              </a:p>
              <a:p>
                <a:r>
                  <a:rPr lang="en-US" sz="1100" dirty="0" smtClean="0">
                    <a:solidFill>
                      <a:srgbClr val="000000"/>
                    </a:solidFill>
                  </a:rPr>
                  <a:t>2013-2018</a:t>
                </a:r>
                <a:endParaRPr lang="en-US" sz="1100" dirty="0">
                  <a:solidFill>
                    <a:srgbClr val="000000"/>
                  </a:solidFill>
                </a:endParaRPr>
              </a:p>
            </p:txBody>
          </p:sp>
        </p:grpSp>
        <p:pic>
          <p:nvPicPr>
            <p:cNvPr id="18" name="Picture 17" descr="gabbs.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8300" y="2171700"/>
              <a:ext cx="382914" cy="381000"/>
            </a:xfrm>
            <a:prstGeom prst="rect">
              <a:avLst/>
            </a:prstGeom>
          </p:spPr>
        </p:pic>
      </p:grpSp>
      <p:grpSp>
        <p:nvGrpSpPr>
          <p:cNvPr id="5" name="Group 4"/>
          <p:cNvGrpSpPr/>
          <p:nvPr/>
        </p:nvGrpSpPr>
        <p:grpSpPr>
          <a:xfrm>
            <a:off x="4690350" y="188512"/>
            <a:ext cx="2095846" cy="1676400"/>
            <a:chOff x="-2590800" y="2743200"/>
            <a:chExt cx="2095846" cy="1676400"/>
          </a:xfrm>
        </p:grpSpPr>
        <p:grpSp>
          <p:nvGrpSpPr>
            <p:cNvPr id="68" name="Group 67"/>
            <p:cNvGrpSpPr/>
            <p:nvPr/>
          </p:nvGrpSpPr>
          <p:grpSpPr>
            <a:xfrm>
              <a:off x="-2590800" y="2743200"/>
              <a:ext cx="2095846" cy="1676400"/>
              <a:chOff x="7010400" y="4308467"/>
              <a:chExt cx="2095846" cy="1676400"/>
            </a:xfrm>
          </p:grpSpPr>
          <p:sp>
            <p:nvSpPr>
              <p:cNvPr id="70" name="Cube 69"/>
              <p:cNvSpPr/>
              <p:nvPr/>
            </p:nvSpPr>
            <p:spPr>
              <a:xfrm>
                <a:off x="7010400" y="4308467"/>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71" name="TextBox 70"/>
              <p:cNvSpPr txBox="1"/>
              <p:nvPr/>
            </p:nvSpPr>
            <p:spPr>
              <a:xfrm>
                <a:off x="7130769" y="5196277"/>
                <a:ext cx="1405798" cy="600164"/>
              </a:xfrm>
              <a:prstGeom prst="rect">
                <a:avLst/>
              </a:prstGeom>
              <a:noFill/>
            </p:spPr>
            <p:txBody>
              <a:bodyPr wrap="square" rtlCol="0">
                <a:spAutoFit/>
              </a:bodyPr>
              <a:lstStyle/>
              <a:p>
                <a:r>
                  <a:rPr lang="en-US" sz="1100" i="1" dirty="0" smtClean="0">
                    <a:solidFill>
                      <a:srgbClr val="000000"/>
                    </a:solidFill>
                  </a:rPr>
                  <a:t>Ken </a:t>
                </a:r>
                <a:r>
                  <a:rPr lang="en-US" sz="1100" i="1" dirty="0" err="1" smtClean="0">
                    <a:solidFill>
                      <a:srgbClr val="000000"/>
                    </a:solidFill>
                  </a:rPr>
                  <a:t>Koedinger</a:t>
                </a:r>
                <a:endParaRPr lang="en-US" sz="1100" i="1" dirty="0" smtClean="0">
                  <a:solidFill>
                    <a:srgbClr val="000000"/>
                  </a:solidFill>
                </a:endParaRPr>
              </a:p>
              <a:p>
                <a:r>
                  <a:rPr lang="en-US" sz="1100" b="1" dirty="0" smtClean="0">
                    <a:solidFill>
                      <a:srgbClr val="000000"/>
                    </a:solidFill>
                  </a:rPr>
                  <a:t>$4,830,819</a:t>
                </a:r>
              </a:p>
              <a:p>
                <a:r>
                  <a:rPr lang="en-US" sz="1100" dirty="0" smtClean="0">
                    <a:solidFill>
                      <a:srgbClr val="000000"/>
                    </a:solidFill>
                  </a:rPr>
                  <a:t>2014-2019</a:t>
                </a:r>
                <a:endParaRPr lang="en-US" sz="1100" dirty="0">
                  <a:solidFill>
                    <a:srgbClr val="000000"/>
                  </a:solidFill>
                </a:endParaRPr>
              </a:p>
            </p:txBody>
          </p:sp>
          <p:sp>
            <p:nvSpPr>
              <p:cNvPr id="73" name="TextBox 72"/>
              <p:cNvSpPr txBox="1"/>
              <p:nvPr/>
            </p:nvSpPr>
            <p:spPr>
              <a:xfrm>
                <a:off x="7029623" y="4727606"/>
                <a:ext cx="1657177" cy="584776"/>
              </a:xfrm>
              <a:prstGeom prst="rect">
                <a:avLst/>
              </a:prstGeom>
              <a:noFill/>
            </p:spPr>
            <p:txBody>
              <a:bodyPr wrap="square" rtlCol="0">
                <a:spAutoFit/>
              </a:bodyPr>
              <a:lstStyle/>
              <a:p>
                <a:r>
                  <a:rPr lang="en-US" sz="800" b="1" i="1" dirty="0" smtClean="0">
                    <a:solidFill>
                      <a:srgbClr val="000000"/>
                    </a:solidFill>
                  </a:rPr>
                  <a:t>Building a Scalable Infrastructure for Data-Driven Discovery and Innovation in Education</a:t>
                </a:r>
                <a:endParaRPr lang="en-US" sz="800" b="1" i="1" dirty="0">
                  <a:solidFill>
                    <a:srgbClr val="000000"/>
                  </a:solidFill>
                </a:endParaRPr>
              </a:p>
            </p:txBody>
          </p:sp>
        </p:grpSp>
        <p:pic>
          <p:nvPicPr>
            <p:cNvPr id="3" name="Picture 2"/>
            <p:cNvPicPr>
              <a:picLocks noChangeAspect="1"/>
            </p:cNvPicPr>
            <p:nvPr/>
          </p:nvPicPr>
          <p:blipFill rotWithShape="1">
            <a:blip r:embed="rId20"/>
            <a:srcRect t="27348" b="27997"/>
            <a:stretch/>
          </p:blipFill>
          <p:spPr>
            <a:xfrm>
              <a:off x="-2514600" y="4167484"/>
              <a:ext cx="1447800" cy="233458"/>
            </a:xfrm>
            <a:prstGeom prst="rect">
              <a:avLst/>
            </a:prstGeom>
          </p:spPr>
        </p:pic>
      </p:grpSp>
      <p:grpSp>
        <p:nvGrpSpPr>
          <p:cNvPr id="12" name="Group 11"/>
          <p:cNvGrpSpPr/>
          <p:nvPr/>
        </p:nvGrpSpPr>
        <p:grpSpPr>
          <a:xfrm>
            <a:off x="76200" y="457200"/>
            <a:ext cx="2095846" cy="1676400"/>
            <a:chOff x="6705600" y="5029200"/>
            <a:chExt cx="2095846" cy="1676400"/>
          </a:xfrm>
        </p:grpSpPr>
        <p:grpSp>
          <p:nvGrpSpPr>
            <p:cNvPr id="97" name="Group 96"/>
            <p:cNvGrpSpPr/>
            <p:nvPr/>
          </p:nvGrpSpPr>
          <p:grpSpPr>
            <a:xfrm>
              <a:off x="6705600" y="5029200"/>
              <a:ext cx="2095846" cy="1676400"/>
              <a:chOff x="7010400" y="4308467"/>
              <a:chExt cx="2095846" cy="1676400"/>
            </a:xfrm>
          </p:grpSpPr>
          <p:sp>
            <p:nvSpPr>
              <p:cNvPr id="99" name="Cube 98"/>
              <p:cNvSpPr/>
              <p:nvPr/>
            </p:nvSpPr>
            <p:spPr>
              <a:xfrm>
                <a:off x="7010400" y="4308467"/>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100" name="TextBox 99"/>
              <p:cNvSpPr txBox="1"/>
              <p:nvPr/>
            </p:nvSpPr>
            <p:spPr>
              <a:xfrm>
                <a:off x="7162800" y="4994267"/>
                <a:ext cx="1405798" cy="600164"/>
              </a:xfrm>
              <a:prstGeom prst="rect">
                <a:avLst/>
              </a:prstGeom>
              <a:noFill/>
            </p:spPr>
            <p:txBody>
              <a:bodyPr wrap="square" rtlCol="0">
                <a:spAutoFit/>
              </a:bodyPr>
              <a:lstStyle/>
              <a:p>
                <a:r>
                  <a:rPr lang="en-US" sz="1100" i="1" dirty="0" smtClean="0">
                    <a:solidFill>
                      <a:srgbClr val="000000"/>
                    </a:solidFill>
                  </a:rPr>
                  <a:t>Larry </a:t>
                </a:r>
                <a:r>
                  <a:rPr lang="en-US" sz="1100" i="1" dirty="0" err="1" smtClean="0">
                    <a:solidFill>
                      <a:srgbClr val="000000"/>
                    </a:solidFill>
                  </a:rPr>
                  <a:t>Smarr</a:t>
                </a:r>
                <a:endParaRPr lang="en-US" sz="1100" i="1" dirty="0" smtClean="0">
                  <a:solidFill>
                    <a:srgbClr val="000000"/>
                  </a:solidFill>
                </a:endParaRPr>
              </a:p>
              <a:p>
                <a:r>
                  <a:rPr lang="en-US" sz="1100" b="1" dirty="0" smtClean="0">
                    <a:solidFill>
                      <a:srgbClr val="000000"/>
                    </a:solidFill>
                  </a:rPr>
                  <a:t>$5,000,000</a:t>
                </a:r>
              </a:p>
              <a:p>
                <a:r>
                  <a:rPr lang="en-US" sz="1100" dirty="0" smtClean="0">
                    <a:solidFill>
                      <a:srgbClr val="000000"/>
                    </a:solidFill>
                  </a:rPr>
                  <a:t>2015-2020</a:t>
                </a:r>
                <a:endParaRPr lang="en-US" sz="1100" dirty="0">
                  <a:solidFill>
                    <a:srgbClr val="000000"/>
                  </a:solidFill>
                </a:endParaRPr>
              </a:p>
            </p:txBody>
          </p:sp>
          <p:sp>
            <p:nvSpPr>
              <p:cNvPr id="101" name="TextBox 100"/>
              <p:cNvSpPr txBox="1"/>
              <p:nvPr/>
            </p:nvSpPr>
            <p:spPr>
              <a:xfrm>
                <a:off x="7010400" y="4765667"/>
                <a:ext cx="1657177" cy="230832"/>
              </a:xfrm>
              <a:prstGeom prst="rect">
                <a:avLst/>
              </a:prstGeom>
              <a:noFill/>
            </p:spPr>
            <p:txBody>
              <a:bodyPr wrap="square" rtlCol="0">
                <a:spAutoFit/>
              </a:bodyPr>
              <a:lstStyle/>
              <a:p>
                <a:r>
                  <a:rPr lang="en-US" sz="900" b="1" i="1" dirty="0" smtClean="0">
                    <a:solidFill>
                      <a:srgbClr val="000000"/>
                    </a:solidFill>
                  </a:rPr>
                  <a:t>The Pacific Research Rim</a:t>
                </a:r>
                <a:endParaRPr lang="en-US" sz="900" b="1" i="1" dirty="0">
                  <a:solidFill>
                    <a:srgbClr val="000000"/>
                  </a:solidFill>
                </a:endParaRPr>
              </a:p>
            </p:txBody>
          </p:sp>
        </p:grpSp>
        <p:pic>
          <p:nvPicPr>
            <p:cNvPr id="11" name="Picture 10" descr="UCSD_logo.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34200" y="6400800"/>
              <a:ext cx="1178825" cy="228600"/>
            </a:xfrm>
            <a:prstGeom prst="rect">
              <a:avLst/>
            </a:prstGeom>
          </p:spPr>
        </p:pic>
      </p:grpSp>
      <p:grpSp>
        <p:nvGrpSpPr>
          <p:cNvPr id="17" name="Group 16"/>
          <p:cNvGrpSpPr/>
          <p:nvPr/>
        </p:nvGrpSpPr>
        <p:grpSpPr>
          <a:xfrm>
            <a:off x="1905000" y="457200"/>
            <a:ext cx="2095846" cy="1676400"/>
            <a:chOff x="8686800" y="3733800"/>
            <a:chExt cx="2095846" cy="1676400"/>
          </a:xfrm>
        </p:grpSpPr>
        <p:grpSp>
          <p:nvGrpSpPr>
            <p:cNvPr id="91" name="Group 90"/>
            <p:cNvGrpSpPr/>
            <p:nvPr/>
          </p:nvGrpSpPr>
          <p:grpSpPr>
            <a:xfrm>
              <a:off x="8686800" y="3733800"/>
              <a:ext cx="2095846" cy="1676400"/>
              <a:chOff x="7010400" y="4308467"/>
              <a:chExt cx="2095846" cy="1676400"/>
            </a:xfrm>
          </p:grpSpPr>
          <p:sp>
            <p:nvSpPr>
              <p:cNvPr id="93" name="Cube 92"/>
              <p:cNvSpPr/>
              <p:nvPr/>
            </p:nvSpPr>
            <p:spPr>
              <a:xfrm>
                <a:off x="7010400" y="4308467"/>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94" name="TextBox 93"/>
              <p:cNvSpPr txBox="1"/>
              <p:nvPr/>
            </p:nvSpPr>
            <p:spPr>
              <a:xfrm>
                <a:off x="7162800" y="4994267"/>
                <a:ext cx="1405798" cy="769441"/>
              </a:xfrm>
              <a:prstGeom prst="rect">
                <a:avLst/>
              </a:prstGeom>
              <a:noFill/>
            </p:spPr>
            <p:txBody>
              <a:bodyPr wrap="square" rtlCol="0">
                <a:spAutoFit/>
              </a:bodyPr>
              <a:lstStyle/>
              <a:p>
                <a:r>
                  <a:rPr lang="en-US" sz="1100" i="1" dirty="0" smtClean="0">
                    <a:solidFill>
                      <a:srgbClr val="000000"/>
                    </a:solidFill>
                  </a:rPr>
                  <a:t>Bertram </a:t>
                </a:r>
                <a:r>
                  <a:rPr lang="en-US" sz="1100" i="1" dirty="0" err="1" smtClean="0">
                    <a:solidFill>
                      <a:srgbClr val="000000"/>
                    </a:solidFill>
                  </a:rPr>
                  <a:t>Ludaescher</a:t>
                </a:r>
                <a:endParaRPr lang="en-US" sz="1100" i="1" dirty="0" smtClean="0">
                  <a:solidFill>
                    <a:srgbClr val="000000"/>
                  </a:solidFill>
                </a:endParaRPr>
              </a:p>
              <a:p>
                <a:r>
                  <a:rPr lang="en-US" sz="1100" b="1" dirty="0" smtClean="0">
                    <a:solidFill>
                      <a:srgbClr val="000000"/>
                    </a:solidFill>
                  </a:rPr>
                  <a:t>$4,986,951</a:t>
                </a:r>
              </a:p>
              <a:p>
                <a:r>
                  <a:rPr lang="en-US" sz="1100" dirty="0" smtClean="0">
                    <a:solidFill>
                      <a:srgbClr val="000000"/>
                    </a:solidFill>
                  </a:rPr>
                  <a:t>2016-2021</a:t>
                </a:r>
                <a:endParaRPr lang="en-US" sz="1100" dirty="0">
                  <a:solidFill>
                    <a:srgbClr val="000000"/>
                  </a:solidFill>
                </a:endParaRPr>
              </a:p>
            </p:txBody>
          </p:sp>
          <p:sp>
            <p:nvSpPr>
              <p:cNvPr id="95" name="TextBox 94"/>
              <p:cNvSpPr txBox="1"/>
              <p:nvPr/>
            </p:nvSpPr>
            <p:spPr>
              <a:xfrm>
                <a:off x="7391400" y="4765667"/>
                <a:ext cx="990600" cy="261610"/>
              </a:xfrm>
              <a:prstGeom prst="rect">
                <a:avLst/>
              </a:prstGeom>
              <a:noFill/>
            </p:spPr>
            <p:txBody>
              <a:bodyPr wrap="square" rtlCol="0">
                <a:spAutoFit/>
              </a:bodyPr>
              <a:lstStyle/>
              <a:p>
                <a:r>
                  <a:rPr lang="en-US" sz="1100" b="1" i="1" dirty="0" smtClean="0">
                    <a:solidFill>
                      <a:srgbClr val="000000"/>
                    </a:solidFill>
                  </a:rPr>
                  <a:t>Whole Tale</a:t>
                </a:r>
                <a:endParaRPr lang="en-US" sz="1100" b="1" i="1" dirty="0">
                  <a:solidFill>
                    <a:srgbClr val="000000"/>
                  </a:solidFill>
                </a:endParaRPr>
              </a:p>
            </p:txBody>
          </p:sp>
        </p:grpSp>
        <p:pic>
          <p:nvPicPr>
            <p:cNvPr id="7" name="Picture 6" descr="W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764929" y="4191001"/>
              <a:ext cx="379072" cy="379072"/>
            </a:xfrm>
            <a:prstGeom prst="rect">
              <a:avLst/>
            </a:prstGeom>
          </p:spPr>
        </p:pic>
        <p:pic>
          <p:nvPicPr>
            <p:cNvPr id="109" name="Picture 108" descr="imark_bold.tif"/>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8878" y="4894926"/>
              <a:ext cx="338328" cy="438912"/>
            </a:xfrm>
            <a:prstGeom prst="rect">
              <a:avLst/>
            </a:prstGeom>
          </p:spPr>
        </p:pic>
      </p:grpSp>
      <p:grpSp>
        <p:nvGrpSpPr>
          <p:cNvPr id="9" name="Group 8"/>
          <p:cNvGrpSpPr/>
          <p:nvPr/>
        </p:nvGrpSpPr>
        <p:grpSpPr>
          <a:xfrm>
            <a:off x="3733800" y="457200"/>
            <a:ext cx="2095846" cy="1676400"/>
            <a:chOff x="8610600" y="-152400"/>
            <a:chExt cx="2095846" cy="1676400"/>
          </a:xfrm>
        </p:grpSpPr>
        <p:grpSp>
          <p:nvGrpSpPr>
            <p:cNvPr id="72" name="Group 71"/>
            <p:cNvGrpSpPr/>
            <p:nvPr/>
          </p:nvGrpSpPr>
          <p:grpSpPr>
            <a:xfrm>
              <a:off x="8610600" y="-152400"/>
              <a:ext cx="2095846" cy="1676400"/>
              <a:chOff x="7010400" y="4308467"/>
              <a:chExt cx="2095846" cy="1676400"/>
            </a:xfrm>
          </p:grpSpPr>
          <p:sp>
            <p:nvSpPr>
              <p:cNvPr id="75" name="Cube 74"/>
              <p:cNvSpPr/>
              <p:nvPr/>
            </p:nvSpPr>
            <p:spPr>
              <a:xfrm>
                <a:off x="7010400" y="4308467"/>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82" name="TextBox 81"/>
              <p:cNvSpPr txBox="1"/>
              <p:nvPr/>
            </p:nvSpPr>
            <p:spPr>
              <a:xfrm>
                <a:off x="7162800" y="5146667"/>
                <a:ext cx="1405798" cy="600164"/>
              </a:xfrm>
              <a:prstGeom prst="rect">
                <a:avLst/>
              </a:prstGeom>
              <a:noFill/>
            </p:spPr>
            <p:txBody>
              <a:bodyPr wrap="square" rtlCol="0">
                <a:spAutoFit/>
              </a:bodyPr>
              <a:lstStyle/>
              <a:p>
                <a:r>
                  <a:rPr lang="en-US" sz="1100" i="1" dirty="0" smtClean="0">
                    <a:solidFill>
                      <a:srgbClr val="000000"/>
                    </a:solidFill>
                  </a:rPr>
                  <a:t>David </a:t>
                </a:r>
                <a:r>
                  <a:rPr lang="en-US" sz="1100" i="1" dirty="0" err="1" smtClean="0">
                    <a:solidFill>
                      <a:srgbClr val="000000"/>
                    </a:solidFill>
                  </a:rPr>
                  <a:t>Lifka</a:t>
                </a:r>
                <a:endParaRPr lang="en-US" sz="1100" i="1" dirty="0" smtClean="0">
                  <a:solidFill>
                    <a:srgbClr val="000000"/>
                  </a:solidFill>
                </a:endParaRPr>
              </a:p>
              <a:p>
                <a:r>
                  <a:rPr lang="en-US" sz="1100" b="1" dirty="0" smtClean="0">
                    <a:solidFill>
                      <a:srgbClr val="000000"/>
                    </a:solidFill>
                  </a:rPr>
                  <a:t>$4,975,094</a:t>
                </a:r>
              </a:p>
              <a:p>
                <a:r>
                  <a:rPr lang="en-US" sz="1100" dirty="0" smtClean="0">
                    <a:solidFill>
                      <a:srgbClr val="000000"/>
                    </a:solidFill>
                  </a:rPr>
                  <a:t>2015-2020</a:t>
                </a:r>
                <a:endParaRPr lang="en-US" sz="1100" dirty="0">
                  <a:solidFill>
                    <a:srgbClr val="000000"/>
                  </a:solidFill>
                </a:endParaRPr>
              </a:p>
            </p:txBody>
          </p:sp>
          <p:sp>
            <p:nvSpPr>
              <p:cNvPr id="83" name="TextBox 82"/>
              <p:cNvSpPr txBox="1"/>
              <p:nvPr/>
            </p:nvSpPr>
            <p:spPr>
              <a:xfrm>
                <a:off x="7010400" y="4841867"/>
                <a:ext cx="1657177" cy="261610"/>
              </a:xfrm>
              <a:prstGeom prst="rect">
                <a:avLst/>
              </a:prstGeom>
              <a:noFill/>
            </p:spPr>
            <p:txBody>
              <a:bodyPr wrap="square" rtlCol="0">
                <a:spAutoFit/>
              </a:bodyPr>
              <a:lstStyle/>
              <a:p>
                <a:r>
                  <a:rPr lang="en-US" sz="1100" b="1" i="1" dirty="0" smtClean="0">
                    <a:solidFill>
                      <a:srgbClr val="000000"/>
                    </a:solidFill>
                  </a:rPr>
                  <a:t>Aristotle</a:t>
                </a:r>
                <a:endParaRPr lang="en-US" sz="1100" b="1" i="1" dirty="0">
                  <a:solidFill>
                    <a:srgbClr val="000000"/>
                  </a:solidFill>
                </a:endParaRPr>
              </a:p>
            </p:txBody>
          </p:sp>
        </p:grpSp>
        <p:pic>
          <p:nvPicPr>
            <p:cNvPr id="8" name="Picture 7" descr="cornell.gi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34118" y="1041199"/>
              <a:ext cx="457200" cy="444699"/>
            </a:xfrm>
            <a:prstGeom prst="rect">
              <a:avLst/>
            </a:prstGeom>
          </p:spPr>
        </p:pic>
      </p:grpSp>
      <p:grpSp>
        <p:nvGrpSpPr>
          <p:cNvPr id="13" name="Group 12"/>
          <p:cNvGrpSpPr/>
          <p:nvPr/>
        </p:nvGrpSpPr>
        <p:grpSpPr>
          <a:xfrm>
            <a:off x="5562600" y="457200"/>
            <a:ext cx="2095846" cy="1676400"/>
            <a:chOff x="6172200" y="0"/>
            <a:chExt cx="2095846" cy="1676400"/>
          </a:xfrm>
        </p:grpSpPr>
        <p:grpSp>
          <p:nvGrpSpPr>
            <p:cNvPr id="103" name="Group 102"/>
            <p:cNvGrpSpPr/>
            <p:nvPr/>
          </p:nvGrpSpPr>
          <p:grpSpPr>
            <a:xfrm>
              <a:off x="6172200" y="0"/>
              <a:ext cx="2095846" cy="1676400"/>
              <a:chOff x="7010400" y="4308467"/>
              <a:chExt cx="2095846" cy="1676400"/>
            </a:xfrm>
          </p:grpSpPr>
          <p:sp>
            <p:nvSpPr>
              <p:cNvPr id="105" name="Cube 104"/>
              <p:cNvSpPr/>
              <p:nvPr/>
            </p:nvSpPr>
            <p:spPr>
              <a:xfrm>
                <a:off x="7010400" y="4308467"/>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106" name="TextBox 105"/>
              <p:cNvSpPr txBox="1"/>
              <p:nvPr/>
            </p:nvSpPr>
            <p:spPr>
              <a:xfrm>
                <a:off x="7162800" y="5070467"/>
                <a:ext cx="1405798" cy="600164"/>
              </a:xfrm>
              <a:prstGeom prst="rect">
                <a:avLst/>
              </a:prstGeom>
              <a:noFill/>
            </p:spPr>
            <p:txBody>
              <a:bodyPr wrap="square" rtlCol="0">
                <a:spAutoFit/>
              </a:bodyPr>
              <a:lstStyle/>
              <a:p>
                <a:r>
                  <a:rPr lang="en-US" sz="1100" i="1" dirty="0" smtClean="0">
                    <a:solidFill>
                      <a:srgbClr val="000000"/>
                    </a:solidFill>
                  </a:rPr>
                  <a:t>Shawn McKee</a:t>
                </a:r>
              </a:p>
              <a:p>
                <a:r>
                  <a:rPr lang="en-US" sz="1100" b="1" dirty="0" smtClean="0">
                    <a:solidFill>
                      <a:srgbClr val="000000"/>
                    </a:solidFill>
                  </a:rPr>
                  <a:t>$4,918,411</a:t>
                </a:r>
              </a:p>
              <a:p>
                <a:r>
                  <a:rPr lang="en-US" sz="1100" dirty="0" smtClean="0">
                    <a:solidFill>
                      <a:srgbClr val="000000"/>
                    </a:solidFill>
                  </a:rPr>
                  <a:t>2015-2020</a:t>
                </a:r>
                <a:endParaRPr lang="en-US" sz="1100" dirty="0">
                  <a:solidFill>
                    <a:srgbClr val="000000"/>
                  </a:solidFill>
                </a:endParaRPr>
              </a:p>
            </p:txBody>
          </p:sp>
          <p:sp>
            <p:nvSpPr>
              <p:cNvPr id="107" name="TextBox 106"/>
              <p:cNvSpPr txBox="1"/>
              <p:nvPr/>
            </p:nvSpPr>
            <p:spPr>
              <a:xfrm>
                <a:off x="7010400" y="4841867"/>
                <a:ext cx="1657177" cy="261610"/>
              </a:xfrm>
              <a:prstGeom prst="rect">
                <a:avLst/>
              </a:prstGeom>
              <a:noFill/>
            </p:spPr>
            <p:txBody>
              <a:bodyPr wrap="square" rtlCol="0">
                <a:spAutoFit/>
              </a:bodyPr>
              <a:lstStyle/>
              <a:p>
                <a:r>
                  <a:rPr lang="en-US" sz="1100" b="1" i="1" dirty="0" smtClean="0">
                    <a:solidFill>
                      <a:srgbClr val="000000"/>
                    </a:solidFill>
                  </a:rPr>
                  <a:t>MS-</a:t>
                </a:r>
                <a:r>
                  <a:rPr lang="en-US" sz="1100" b="1" i="1" dirty="0" err="1" smtClean="0">
                    <a:solidFill>
                      <a:srgbClr val="000000"/>
                    </a:solidFill>
                  </a:rPr>
                  <a:t>OSiRIS</a:t>
                </a:r>
                <a:endParaRPr lang="en-US" sz="1100" b="1" i="1" dirty="0">
                  <a:solidFill>
                    <a:srgbClr val="000000"/>
                  </a:solidFill>
                </a:endParaRPr>
              </a:p>
            </p:txBody>
          </p:sp>
        </p:grpSp>
        <p:pic>
          <p:nvPicPr>
            <p:cNvPr id="108" name="Picture 16" descr="http://sead-data.net/sites/sead-data.net/themes/sead/images/footer-images/footer-images-06.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2200" y="1371600"/>
              <a:ext cx="1645395" cy="2439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7391400" y="457200"/>
            <a:ext cx="2095846" cy="1676400"/>
            <a:chOff x="8915400" y="1752600"/>
            <a:chExt cx="2095846" cy="1676400"/>
          </a:xfrm>
        </p:grpSpPr>
        <p:grpSp>
          <p:nvGrpSpPr>
            <p:cNvPr id="85" name="Group 84"/>
            <p:cNvGrpSpPr/>
            <p:nvPr/>
          </p:nvGrpSpPr>
          <p:grpSpPr>
            <a:xfrm>
              <a:off x="8915400" y="1752600"/>
              <a:ext cx="2095846" cy="1676400"/>
              <a:chOff x="7010400" y="4308467"/>
              <a:chExt cx="2095846" cy="1676400"/>
            </a:xfrm>
          </p:grpSpPr>
          <p:sp>
            <p:nvSpPr>
              <p:cNvPr id="87" name="Cube 86"/>
              <p:cNvSpPr/>
              <p:nvPr/>
            </p:nvSpPr>
            <p:spPr>
              <a:xfrm>
                <a:off x="7010400" y="4308467"/>
                <a:ext cx="2095846" cy="1676400"/>
              </a:xfrm>
              <a:prstGeom prst="cube">
                <a:avLst/>
              </a:prstGeom>
              <a:solidFill>
                <a:schemeClr val="bg1"/>
              </a:solidFill>
              <a:ln w="1905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a:solidFill>
                    <a:srgbClr val="FFFFFF"/>
                  </a:solidFill>
                  <a:latin typeface="Arial"/>
                </a:endParaRPr>
              </a:p>
            </p:txBody>
          </p:sp>
          <p:sp>
            <p:nvSpPr>
              <p:cNvPr id="88" name="TextBox 87"/>
              <p:cNvSpPr txBox="1"/>
              <p:nvPr/>
            </p:nvSpPr>
            <p:spPr>
              <a:xfrm>
                <a:off x="7162800" y="5070467"/>
                <a:ext cx="1405798" cy="600164"/>
              </a:xfrm>
              <a:prstGeom prst="rect">
                <a:avLst/>
              </a:prstGeom>
              <a:noFill/>
            </p:spPr>
            <p:txBody>
              <a:bodyPr wrap="square" rtlCol="0">
                <a:spAutoFit/>
              </a:bodyPr>
              <a:lstStyle/>
              <a:p>
                <a:r>
                  <a:rPr lang="en-US" sz="1100" i="1" dirty="0" smtClean="0">
                    <a:solidFill>
                      <a:srgbClr val="000000"/>
                    </a:solidFill>
                  </a:rPr>
                  <a:t>Larry Peterson</a:t>
                </a:r>
              </a:p>
              <a:p>
                <a:r>
                  <a:rPr lang="en-US" sz="1100" b="1" dirty="0" smtClean="0">
                    <a:solidFill>
                      <a:srgbClr val="000000"/>
                    </a:solidFill>
                  </a:rPr>
                  <a:t>$3,804,911</a:t>
                </a:r>
              </a:p>
              <a:p>
                <a:r>
                  <a:rPr lang="en-US" sz="1100" dirty="0" smtClean="0">
                    <a:solidFill>
                      <a:srgbClr val="000000"/>
                    </a:solidFill>
                  </a:rPr>
                  <a:t>2015-2019</a:t>
                </a:r>
                <a:endParaRPr lang="en-US" sz="1100" dirty="0">
                  <a:solidFill>
                    <a:srgbClr val="000000"/>
                  </a:solidFill>
                </a:endParaRPr>
              </a:p>
            </p:txBody>
          </p:sp>
          <p:sp>
            <p:nvSpPr>
              <p:cNvPr id="89" name="TextBox 88"/>
              <p:cNvSpPr txBox="1"/>
              <p:nvPr/>
            </p:nvSpPr>
            <p:spPr>
              <a:xfrm>
                <a:off x="7010400" y="4841867"/>
                <a:ext cx="1657177" cy="261610"/>
              </a:xfrm>
              <a:prstGeom prst="rect">
                <a:avLst/>
              </a:prstGeom>
              <a:noFill/>
            </p:spPr>
            <p:txBody>
              <a:bodyPr wrap="square" rtlCol="0">
                <a:spAutoFit/>
              </a:bodyPr>
              <a:lstStyle/>
              <a:p>
                <a:r>
                  <a:rPr lang="en-US" sz="1100" b="1" i="1" dirty="0" smtClean="0">
                    <a:solidFill>
                      <a:srgbClr val="000000"/>
                    </a:solidFill>
                  </a:rPr>
                  <a:t>Syndicate</a:t>
                </a:r>
                <a:endParaRPr lang="en-US" sz="1100" b="1" i="1" dirty="0">
                  <a:solidFill>
                    <a:srgbClr val="000000"/>
                  </a:solidFill>
                </a:endParaRPr>
              </a:p>
            </p:txBody>
          </p:sp>
        </p:grpSp>
        <p:pic>
          <p:nvPicPr>
            <p:cNvPr id="6" name="Picture 5" descr="arizona.pn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113745" y="3048000"/>
              <a:ext cx="1295400" cy="307118"/>
            </a:xfrm>
            <a:prstGeom prst="rect">
              <a:avLst/>
            </a:prstGeom>
          </p:spPr>
        </p:pic>
      </p:grpSp>
    </p:spTree>
    <p:extLst>
      <p:ext uri="{BB962C8B-B14F-4D97-AF65-F5344CB8AC3E}">
        <p14:creationId xmlns:p14="http://schemas.microsoft.com/office/powerpoint/2010/main" val="3777638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50" fill="hold"/>
                                        <p:tgtEl>
                                          <p:spTgt spid="21"/>
                                        </p:tgtEl>
                                        <p:attrNameLst>
                                          <p:attrName>ppt_x</p:attrName>
                                        </p:attrNameLst>
                                      </p:cBhvr>
                                      <p:tavLst>
                                        <p:tav tm="0">
                                          <p:val>
                                            <p:strVal val="#ppt_x"/>
                                          </p:val>
                                        </p:tav>
                                        <p:tav tm="100000">
                                          <p:val>
                                            <p:strVal val="#ppt_x"/>
                                          </p:val>
                                        </p:tav>
                                      </p:tavLst>
                                    </p:anim>
                                    <p:anim calcmode="lin" valueType="num">
                                      <p:cBhvr additive="base">
                                        <p:cTn id="8" dur="25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250" fill="hold"/>
                                        <p:tgtEl>
                                          <p:spTgt spid="26"/>
                                        </p:tgtEl>
                                        <p:attrNameLst>
                                          <p:attrName>ppt_x</p:attrName>
                                        </p:attrNameLst>
                                      </p:cBhvr>
                                      <p:tavLst>
                                        <p:tav tm="0">
                                          <p:val>
                                            <p:strVal val="#ppt_x"/>
                                          </p:val>
                                        </p:tav>
                                        <p:tav tm="100000">
                                          <p:val>
                                            <p:strVal val="#ppt_x"/>
                                          </p:val>
                                        </p:tav>
                                      </p:tavLst>
                                    </p:anim>
                                    <p:anim calcmode="lin" valueType="num">
                                      <p:cBhvr additive="base">
                                        <p:cTn id="13" dur="250" fill="hold"/>
                                        <p:tgtEl>
                                          <p:spTgt spid="26"/>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250" fill="hold"/>
                                        <p:tgtEl>
                                          <p:spTgt spid="22"/>
                                        </p:tgtEl>
                                        <p:attrNameLst>
                                          <p:attrName>ppt_x</p:attrName>
                                        </p:attrNameLst>
                                      </p:cBhvr>
                                      <p:tavLst>
                                        <p:tav tm="0">
                                          <p:val>
                                            <p:strVal val="#ppt_x"/>
                                          </p:val>
                                        </p:tav>
                                        <p:tav tm="100000">
                                          <p:val>
                                            <p:strVal val="#ppt_x"/>
                                          </p:val>
                                        </p:tav>
                                      </p:tavLst>
                                    </p:anim>
                                    <p:anim calcmode="lin" valueType="num">
                                      <p:cBhvr additive="base">
                                        <p:cTn id="18" dur="250" fill="hold"/>
                                        <p:tgtEl>
                                          <p:spTgt spid="22"/>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250" fill="hold"/>
                                        <p:tgtEl>
                                          <p:spTgt spid="30"/>
                                        </p:tgtEl>
                                        <p:attrNameLst>
                                          <p:attrName>ppt_x</p:attrName>
                                        </p:attrNameLst>
                                      </p:cBhvr>
                                      <p:tavLst>
                                        <p:tav tm="0">
                                          <p:val>
                                            <p:strVal val="#ppt_x"/>
                                          </p:val>
                                        </p:tav>
                                        <p:tav tm="100000">
                                          <p:val>
                                            <p:strVal val="#ppt_x"/>
                                          </p:val>
                                        </p:tav>
                                      </p:tavLst>
                                    </p:anim>
                                    <p:anim calcmode="lin" valueType="num">
                                      <p:cBhvr additive="base">
                                        <p:cTn id="23" dur="250" fill="hold"/>
                                        <p:tgtEl>
                                          <p:spTgt spid="30"/>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250" fill="hold"/>
                                        <p:tgtEl>
                                          <p:spTgt spid="27"/>
                                        </p:tgtEl>
                                        <p:attrNameLst>
                                          <p:attrName>ppt_x</p:attrName>
                                        </p:attrNameLst>
                                      </p:cBhvr>
                                      <p:tavLst>
                                        <p:tav tm="0">
                                          <p:val>
                                            <p:strVal val="#ppt_x"/>
                                          </p:val>
                                        </p:tav>
                                        <p:tav tm="100000">
                                          <p:val>
                                            <p:strVal val="#ppt_x"/>
                                          </p:val>
                                        </p:tav>
                                      </p:tavLst>
                                    </p:anim>
                                    <p:anim calcmode="lin" valueType="num">
                                      <p:cBhvr additive="base">
                                        <p:cTn id="28" dur="250" fill="hold"/>
                                        <p:tgtEl>
                                          <p:spTgt spid="27"/>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250" fill="hold"/>
                                        <p:tgtEl>
                                          <p:spTgt spid="16"/>
                                        </p:tgtEl>
                                        <p:attrNameLst>
                                          <p:attrName>ppt_x</p:attrName>
                                        </p:attrNameLst>
                                      </p:cBhvr>
                                      <p:tavLst>
                                        <p:tav tm="0">
                                          <p:val>
                                            <p:strVal val="#ppt_x"/>
                                          </p:val>
                                        </p:tav>
                                        <p:tav tm="100000">
                                          <p:val>
                                            <p:strVal val="#ppt_x"/>
                                          </p:val>
                                        </p:tav>
                                      </p:tavLst>
                                    </p:anim>
                                    <p:anim calcmode="lin" valueType="num">
                                      <p:cBhvr additive="base">
                                        <p:cTn id="33" dur="250" fill="hold"/>
                                        <p:tgtEl>
                                          <p:spTgt spid="16"/>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1"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250" fill="hold"/>
                                        <p:tgtEl>
                                          <p:spTgt spid="36"/>
                                        </p:tgtEl>
                                        <p:attrNameLst>
                                          <p:attrName>ppt_x</p:attrName>
                                        </p:attrNameLst>
                                      </p:cBhvr>
                                      <p:tavLst>
                                        <p:tav tm="0">
                                          <p:val>
                                            <p:strVal val="#ppt_x"/>
                                          </p:val>
                                        </p:tav>
                                        <p:tav tm="100000">
                                          <p:val>
                                            <p:strVal val="#ppt_x"/>
                                          </p:val>
                                        </p:tav>
                                      </p:tavLst>
                                    </p:anim>
                                    <p:anim calcmode="lin" valueType="num">
                                      <p:cBhvr additive="base">
                                        <p:cTn id="38" dur="250" fill="hold"/>
                                        <p:tgtEl>
                                          <p:spTgt spid="36"/>
                                        </p:tgtEl>
                                        <p:attrNameLst>
                                          <p:attrName>ppt_y</p:attrName>
                                        </p:attrNameLst>
                                      </p:cBhvr>
                                      <p:tavLst>
                                        <p:tav tm="0">
                                          <p:val>
                                            <p:strVal val="0-#ppt_h/2"/>
                                          </p:val>
                                        </p:tav>
                                        <p:tav tm="100000">
                                          <p:val>
                                            <p:strVal val="#ppt_y"/>
                                          </p:val>
                                        </p:tav>
                                      </p:tavLst>
                                    </p:anim>
                                  </p:childTnLst>
                                </p:cTn>
                              </p:par>
                            </p:childTnLst>
                          </p:cTn>
                        </p:par>
                        <p:par>
                          <p:cTn id="39" fill="hold">
                            <p:stCondLst>
                              <p:cond delay="1750"/>
                            </p:stCondLst>
                            <p:childTnLst>
                              <p:par>
                                <p:cTn id="40" presetID="2" presetClass="entr" presetSubtype="1"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250" fill="hold"/>
                                        <p:tgtEl>
                                          <p:spTgt spid="38"/>
                                        </p:tgtEl>
                                        <p:attrNameLst>
                                          <p:attrName>ppt_x</p:attrName>
                                        </p:attrNameLst>
                                      </p:cBhvr>
                                      <p:tavLst>
                                        <p:tav tm="0">
                                          <p:val>
                                            <p:strVal val="#ppt_x"/>
                                          </p:val>
                                        </p:tav>
                                        <p:tav tm="100000">
                                          <p:val>
                                            <p:strVal val="#ppt_x"/>
                                          </p:val>
                                        </p:tav>
                                      </p:tavLst>
                                    </p:anim>
                                    <p:anim calcmode="lin" valueType="num">
                                      <p:cBhvr additive="base">
                                        <p:cTn id="43" dur="250" fill="hold"/>
                                        <p:tgtEl>
                                          <p:spTgt spid="38"/>
                                        </p:tgtEl>
                                        <p:attrNameLst>
                                          <p:attrName>ppt_y</p:attrName>
                                        </p:attrNameLst>
                                      </p:cBhvr>
                                      <p:tavLst>
                                        <p:tav tm="0">
                                          <p:val>
                                            <p:strVal val="0-#ppt_h/2"/>
                                          </p:val>
                                        </p:tav>
                                        <p:tav tm="100000">
                                          <p:val>
                                            <p:strVal val="#ppt_y"/>
                                          </p:val>
                                        </p:tav>
                                      </p:tavLst>
                                    </p:anim>
                                  </p:childTnLst>
                                </p:cTn>
                              </p:par>
                            </p:childTnLst>
                          </p:cTn>
                        </p:par>
                        <p:par>
                          <p:cTn id="44" fill="hold">
                            <p:stCondLst>
                              <p:cond delay="2000"/>
                            </p:stCondLst>
                            <p:childTnLst>
                              <p:par>
                                <p:cTn id="45" presetID="2" presetClass="entr" presetSubtype="1"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250" fill="hold"/>
                                        <p:tgtEl>
                                          <p:spTgt spid="20"/>
                                        </p:tgtEl>
                                        <p:attrNameLst>
                                          <p:attrName>ppt_x</p:attrName>
                                        </p:attrNameLst>
                                      </p:cBhvr>
                                      <p:tavLst>
                                        <p:tav tm="0">
                                          <p:val>
                                            <p:strVal val="#ppt_x"/>
                                          </p:val>
                                        </p:tav>
                                        <p:tav tm="100000">
                                          <p:val>
                                            <p:strVal val="#ppt_x"/>
                                          </p:val>
                                        </p:tav>
                                      </p:tavLst>
                                    </p:anim>
                                    <p:anim calcmode="lin" valueType="num">
                                      <p:cBhvr additive="base">
                                        <p:cTn id="48" dur="250" fill="hold"/>
                                        <p:tgtEl>
                                          <p:spTgt spid="20"/>
                                        </p:tgtEl>
                                        <p:attrNameLst>
                                          <p:attrName>ppt_y</p:attrName>
                                        </p:attrNameLst>
                                      </p:cBhvr>
                                      <p:tavLst>
                                        <p:tav tm="0">
                                          <p:val>
                                            <p:strVal val="0-#ppt_h/2"/>
                                          </p:val>
                                        </p:tav>
                                        <p:tav tm="100000">
                                          <p:val>
                                            <p:strVal val="#ppt_y"/>
                                          </p:val>
                                        </p:tav>
                                      </p:tavLst>
                                    </p:anim>
                                  </p:childTnLst>
                                </p:cTn>
                              </p:par>
                            </p:childTnLst>
                          </p:cTn>
                        </p:par>
                        <p:par>
                          <p:cTn id="49" fill="hold">
                            <p:stCondLst>
                              <p:cond delay="2250"/>
                            </p:stCondLst>
                            <p:childTnLst>
                              <p:par>
                                <p:cTn id="50" presetID="2" presetClass="entr" presetSubtype="1"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250" fill="hold"/>
                                        <p:tgtEl>
                                          <p:spTgt spid="4"/>
                                        </p:tgtEl>
                                        <p:attrNameLst>
                                          <p:attrName>ppt_x</p:attrName>
                                        </p:attrNameLst>
                                      </p:cBhvr>
                                      <p:tavLst>
                                        <p:tav tm="0">
                                          <p:val>
                                            <p:strVal val="#ppt_x"/>
                                          </p:val>
                                        </p:tav>
                                        <p:tav tm="100000">
                                          <p:val>
                                            <p:strVal val="#ppt_x"/>
                                          </p:val>
                                        </p:tav>
                                      </p:tavLst>
                                    </p:anim>
                                    <p:anim calcmode="lin" valueType="num">
                                      <p:cBhvr additive="base">
                                        <p:cTn id="53" dur="250" fill="hold"/>
                                        <p:tgtEl>
                                          <p:spTgt spid="4"/>
                                        </p:tgtEl>
                                        <p:attrNameLst>
                                          <p:attrName>ppt_y</p:attrName>
                                        </p:attrNameLst>
                                      </p:cBhvr>
                                      <p:tavLst>
                                        <p:tav tm="0">
                                          <p:val>
                                            <p:strVal val="0-#ppt_h/2"/>
                                          </p:val>
                                        </p:tav>
                                        <p:tav tm="100000">
                                          <p:val>
                                            <p:strVal val="#ppt_y"/>
                                          </p:val>
                                        </p:tav>
                                      </p:tavLst>
                                    </p:anim>
                                  </p:childTnLst>
                                </p:cTn>
                              </p:par>
                            </p:childTnLst>
                          </p:cTn>
                        </p:par>
                        <p:par>
                          <p:cTn id="54" fill="hold">
                            <p:stCondLst>
                              <p:cond delay="2500"/>
                            </p:stCondLst>
                            <p:childTnLst>
                              <p:par>
                                <p:cTn id="55" presetID="2" presetClass="entr" presetSubtype="1"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250" fill="hold"/>
                                        <p:tgtEl>
                                          <p:spTgt spid="5"/>
                                        </p:tgtEl>
                                        <p:attrNameLst>
                                          <p:attrName>ppt_x</p:attrName>
                                        </p:attrNameLst>
                                      </p:cBhvr>
                                      <p:tavLst>
                                        <p:tav tm="0">
                                          <p:val>
                                            <p:strVal val="#ppt_x"/>
                                          </p:val>
                                        </p:tav>
                                        <p:tav tm="100000">
                                          <p:val>
                                            <p:strVal val="#ppt_x"/>
                                          </p:val>
                                        </p:tav>
                                      </p:tavLst>
                                    </p:anim>
                                    <p:anim calcmode="lin" valueType="num">
                                      <p:cBhvr additive="base">
                                        <p:cTn id="58" dur="25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nodeType="clickEffect">
                                  <p:stCondLst>
                                    <p:cond delay="0"/>
                                  </p:stCondLst>
                                  <p:childTnLst>
                                    <p:animMotion origin="layout" path="M 0 0 L 0 0.25555 " pathEditMode="relative" ptsTypes="AA">
                                      <p:cBhvr>
                                        <p:cTn id="62" dur="1000" fill="hold"/>
                                        <p:tgtEl>
                                          <p:spTgt spid="21"/>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0 0 L 0 0.25555 " pathEditMode="relative" ptsTypes="AA">
                                      <p:cBhvr>
                                        <p:cTn id="64" dur="1000" fill="hold"/>
                                        <p:tgtEl>
                                          <p:spTgt spid="22"/>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0 0 L 0 0.25555 " pathEditMode="relative" ptsTypes="AA">
                                      <p:cBhvr>
                                        <p:cTn id="66" dur="1000" fill="hold"/>
                                        <p:tgtEl>
                                          <p:spTgt spid="16"/>
                                        </p:tgtEl>
                                        <p:attrNameLst>
                                          <p:attrName>ppt_x</p:attrName>
                                          <p:attrName>ppt_y</p:attrName>
                                        </p:attrNameLst>
                                      </p:cBhvr>
                                    </p:animMotion>
                                  </p:childTnLst>
                                </p:cTn>
                              </p:par>
                              <p:par>
                                <p:cTn id="67" presetID="0" presetClass="path" presetSubtype="0" accel="50000" decel="50000" fill="hold" nodeType="withEffect">
                                  <p:stCondLst>
                                    <p:cond delay="0"/>
                                  </p:stCondLst>
                                  <p:childTnLst>
                                    <p:animMotion origin="layout" path="M 0 0 L 0 0.25555 " pathEditMode="relative" ptsTypes="AA">
                                      <p:cBhvr>
                                        <p:cTn id="68" dur="1000" fill="hold"/>
                                        <p:tgtEl>
                                          <p:spTgt spid="26"/>
                                        </p:tgtEl>
                                        <p:attrNameLst>
                                          <p:attrName>ppt_x</p:attrName>
                                          <p:attrName>ppt_y</p:attrName>
                                        </p:attrNameLst>
                                      </p:cBhvr>
                                    </p:animMotion>
                                  </p:childTnLst>
                                </p:cTn>
                              </p:par>
                              <p:par>
                                <p:cTn id="69" presetID="0" presetClass="path" presetSubtype="0" accel="50000" decel="50000" fill="hold" nodeType="withEffect">
                                  <p:stCondLst>
                                    <p:cond delay="0"/>
                                  </p:stCondLst>
                                  <p:childTnLst>
                                    <p:animMotion origin="layout" path="M 0 0 L 0 0.25555 " pathEditMode="relative" ptsTypes="AA">
                                      <p:cBhvr>
                                        <p:cTn id="70" dur="1000" fill="hold"/>
                                        <p:tgtEl>
                                          <p:spTgt spid="30"/>
                                        </p:tgtEl>
                                        <p:attrNameLst>
                                          <p:attrName>ppt_x</p:attrName>
                                          <p:attrName>ppt_y</p:attrName>
                                        </p:attrNameLst>
                                      </p:cBhvr>
                                    </p:animMotion>
                                  </p:childTnLst>
                                </p:cTn>
                              </p:par>
                              <p:par>
                                <p:cTn id="71" presetID="0" presetClass="path" presetSubtype="0" accel="50000" decel="50000" fill="hold" nodeType="withEffect">
                                  <p:stCondLst>
                                    <p:cond delay="0"/>
                                  </p:stCondLst>
                                  <p:childTnLst>
                                    <p:animMotion origin="layout" path="M 0 0 L 0 0.25555 " pathEditMode="relative" ptsTypes="AA">
                                      <p:cBhvr>
                                        <p:cTn id="72" dur="1000" fill="hold"/>
                                        <p:tgtEl>
                                          <p:spTgt spid="27"/>
                                        </p:tgtEl>
                                        <p:attrNameLst>
                                          <p:attrName>ppt_x</p:attrName>
                                          <p:attrName>ppt_y</p:attrName>
                                        </p:attrNameLst>
                                      </p:cBhvr>
                                    </p:animMotion>
                                  </p:childTnLst>
                                </p:cTn>
                              </p:par>
                              <p:par>
                                <p:cTn id="73" presetID="0" presetClass="path" presetSubtype="0" accel="50000" decel="50000" fill="hold" nodeType="withEffect">
                                  <p:stCondLst>
                                    <p:cond delay="0"/>
                                  </p:stCondLst>
                                  <p:childTnLst>
                                    <p:animMotion origin="layout" path="M 0 0 L 0 0.25555 " pathEditMode="relative" ptsTypes="AA">
                                      <p:cBhvr>
                                        <p:cTn id="74" dur="1000" fill="hold"/>
                                        <p:tgtEl>
                                          <p:spTgt spid="36"/>
                                        </p:tgtEl>
                                        <p:attrNameLst>
                                          <p:attrName>ppt_x</p:attrName>
                                          <p:attrName>ppt_y</p:attrName>
                                        </p:attrNameLst>
                                      </p:cBhvr>
                                    </p:animMotion>
                                  </p:childTnLst>
                                </p:cTn>
                              </p:par>
                              <p:par>
                                <p:cTn id="75" presetID="0" presetClass="path" presetSubtype="0" accel="50000" decel="50000" fill="hold" nodeType="withEffect">
                                  <p:stCondLst>
                                    <p:cond delay="0"/>
                                  </p:stCondLst>
                                  <p:childTnLst>
                                    <p:animMotion origin="layout" path="M 0 0 L 0 0.25555 " pathEditMode="relative" ptsTypes="AA">
                                      <p:cBhvr>
                                        <p:cTn id="76" dur="1000" fill="hold"/>
                                        <p:tgtEl>
                                          <p:spTgt spid="4"/>
                                        </p:tgtEl>
                                        <p:attrNameLst>
                                          <p:attrName>ppt_x</p:attrName>
                                          <p:attrName>ppt_y</p:attrName>
                                        </p:attrNameLst>
                                      </p:cBhvr>
                                    </p:animMotion>
                                  </p:childTnLst>
                                </p:cTn>
                              </p:par>
                              <p:par>
                                <p:cTn id="77" presetID="0" presetClass="path" presetSubtype="0" accel="50000" decel="50000" fill="hold" nodeType="withEffect">
                                  <p:stCondLst>
                                    <p:cond delay="0"/>
                                  </p:stCondLst>
                                  <p:childTnLst>
                                    <p:animMotion origin="layout" path="M 0 0 L 0 0.25555 " pathEditMode="relative" ptsTypes="AA">
                                      <p:cBhvr>
                                        <p:cTn id="78" dur="1000" fill="hold"/>
                                        <p:tgtEl>
                                          <p:spTgt spid="38"/>
                                        </p:tgtEl>
                                        <p:attrNameLst>
                                          <p:attrName>ppt_x</p:attrName>
                                          <p:attrName>ppt_y</p:attrName>
                                        </p:attrNameLst>
                                      </p:cBhvr>
                                    </p:animMotion>
                                  </p:childTnLst>
                                </p:cTn>
                              </p:par>
                              <p:par>
                                <p:cTn id="79" presetID="0" presetClass="path" presetSubtype="0" accel="50000" decel="50000" fill="hold" nodeType="withEffect">
                                  <p:stCondLst>
                                    <p:cond delay="0"/>
                                  </p:stCondLst>
                                  <p:childTnLst>
                                    <p:animMotion origin="layout" path="M 0 0 L 0 0.25555 " pathEditMode="relative" ptsTypes="AA">
                                      <p:cBhvr>
                                        <p:cTn id="80" dur="1000" fill="hold"/>
                                        <p:tgtEl>
                                          <p:spTgt spid="20"/>
                                        </p:tgtEl>
                                        <p:attrNameLst>
                                          <p:attrName>ppt_x</p:attrName>
                                          <p:attrName>ppt_y</p:attrName>
                                        </p:attrNameLst>
                                      </p:cBhvr>
                                    </p:animMotion>
                                  </p:childTnLst>
                                </p:cTn>
                              </p:par>
                              <p:par>
                                <p:cTn id="81" presetID="0" presetClass="path" presetSubtype="0" accel="50000" decel="50000" fill="hold" nodeType="withEffect">
                                  <p:stCondLst>
                                    <p:cond delay="0"/>
                                  </p:stCondLst>
                                  <p:childTnLst>
                                    <p:animMotion origin="layout" path="M 0 0 L 0 0.25555 " pathEditMode="relative" ptsTypes="AA">
                                      <p:cBhvr>
                                        <p:cTn id="82" dur="1000" fill="hold"/>
                                        <p:tgtEl>
                                          <p:spTgt spid="5"/>
                                        </p:tgtEl>
                                        <p:attrNameLst>
                                          <p:attrName>ppt_x</p:attrName>
                                          <p:attrName>ppt_y</p:attrName>
                                        </p:attrNameLst>
                                      </p:cBhvr>
                                    </p:animMotion>
                                  </p:childTnLst>
                                </p:cTn>
                              </p:par>
                            </p:childTnLst>
                          </p:cTn>
                        </p:par>
                        <p:par>
                          <p:cTn id="83" fill="hold">
                            <p:stCondLst>
                              <p:cond delay="1000"/>
                            </p:stCondLst>
                            <p:childTnLst>
                              <p:par>
                                <p:cTn id="84" presetID="2" presetClass="entr" presetSubtype="1" fill="hold" nodeType="afterEffect">
                                  <p:stCondLst>
                                    <p:cond delay="0"/>
                                  </p:stCondLst>
                                  <p:childTnLst>
                                    <p:set>
                                      <p:cBhvr>
                                        <p:cTn id="85" dur="1" fill="hold">
                                          <p:stCondLst>
                                            <p:cond delay="0"/>
                                          </p:stCondLst>
                                        </p:cTn>
                                        <p:tgtEl>
                                          <p:spTgt spid="12"/>
                                        </p:tgtEl>
                                        <p:attrNameLst>
                                          <p:attrName>style.visibility</p:attrName>
                                        </p:attrNameLst>
                                      </p:cBhvr>
                                      <p:to>
                                        <p:strVal val="visible"/>
                                      </p:to>
                                    </p:set>
                                    <p:anim calcmode="lin" valueType="num">
                                      <p:cBhvr additive="base">
                                        <p:cTn id="86" dur="250" fill="hold"/>
                                        <p:tgtEl>
                                          <p:spTgt spid="12"/>
                                        </p:tgtEl>
                                        <p:attrNameLst>
                                          <p:attrName>ppt_x</p:attrName>
                                        </p:attrNameLst>
                                      </p:cBhvr>
                                      <p:tavLst>
                                        <p:tav tm="0">
                                          <p:val>
                                            <p:strVal val="#ppt_x"/>
                                          </p:val>
                                        </p:tav>
                                        <p:tav tm="100000">
                                          <p:val>
                                            <p:strVal val="#ppt_x"/>
                                          </p:val>
                                        </p:tav>
                                      </p:tavLst>
                                    </p:anim>
                                    <p:anim calcmode="lin" valueType="num">
                                      <p:cBhvr additive="base">
                                        <p:cTn id="87" dur="250" fill="hold"/>
                                        <p:tgtEl>
                                          <p:spTgt spid="12"/>
                                        </p:tgtEl>
                                        <p:attrNameLst>
                                          <p:attrName>ppt_y</p:attrName>
                                        </p:attrNameLst>
                                      </p:cBhvr>
                                      <p:tavLst>
                                        <p:tav tm="0">
                                          <p:val>
                                            <p:strVal val="0-#ppt_h/2"/>
                                          </p:val>
                                        </p:tav>
                                        <p:tav tm="100000">
                                          <p:val>
                                            <p:strVal val="#ppt_y"/>
                                          </p:val>
                                        </p:tav>
                                      </p:tavLst>
                                    </p:anim>
                                  </p:childTnLst>
                                </p:cTn>
                              </p:par>
                            </p:childTnLst>
                          </p:cTn>
                        </p:par>
                        <p:par>
                          <p:cTn id="88" fill="hold">
                            <p:stCondLst>
                              <p:cond delay="1250"/>
                            </p:stCondLst>
                            <p:childTnLst>
                              <p:par>
                                <p:cTn id="89" presetID="2" presetClass="entr" presetSubtype="1" fill="hold" nodeType="afterEffect">
                                  <p:stCondLst>
                                    <p:cond delay="0"/>
                                  </p:stCondLst>
                                  <p:childTnLst>
                                    <p:set>
                                      <p:cBhvr>
                                        <p:cTn id="90" dur="1" fill="hold">
                                          <p:stCondLst>
                                            <p:cond delay="0"/>
                                          </p:stCondLst>
                                        </p:cTn>
                                        <p:tgtEl>
                                          <p:spTgt spid="17"/>
                                        </p:tgtEl>
                                        <p:attrNameLst>
                                          <p:attrName>style.visibility</p:attrName>
                                        </p:attrNameLst>
                                      </p:cBhvr>
                                      <p:to>
                                        <p:strVal val="visible"/>
                                      </p:to>
                                    </p:set>
                                    <p:anim calcmode="lin" valueType="num">
                                      <p:cBhvr additive="base">
                                        <p:cTn id="91" dur="250" fill="hold"/>
                                        <p:tgtEl>
                                          <p:spTgt spid="17"/>
                                        </p:tgtEl>
                                        <p:attrNameLst>
                                          <p:attrName>ppt_x</p:attrName>
                                        </p:attrNameLst>
                                      </p:cBhvr>
                                      <p:tavLst>
                                        <p:tav tm="0">
                                          <p:val>
                                            <p:strVal val="#ppt_x"/>
                                          </p:val>
                                        </p:tav>
                                        <p:tav tm="100000">
                                          <p:val>
                                            <p:strVal val="#ppt_x"/>
                                          </p:val>
                                        </p:tav>
                                      </p:tavLst>
                                    </p:anim>
                                    <p:anim calcmode="lin" valueType="num">
                                      <p:cBhvr additive="base">
                                        <p:cTn id="92" dur="250" fill="hold"/>
                                        <p:tgtEl>
                                          <p:spTgt spid="17"/>
                                        </p:tgtEl>
                                        <p:attrNameLst>
                                          <p:attrName>ppt_y</p:attrName>
                                        </p:attrNameLst>
                                      </p:cBhvr>
                                      <p:tavLst>
                                        <p:tav tm="0">
                                          <p:val>
                                            <p:strVal val="0-#ppt_h/2"/>
                                          </p:val>
                                        </p:tav>
                                        <p:tav tm="100000">
                                          <p:val>
                                            <p:strVal val="#ppt_y"/>
                                          </p:val>
                                        </p:tav>
                                      </p:tavLst>
                                    </p:anim>
                                  </p:childTnLst>
                                </p:cTn>
                              </p:par>
                            </p:childTnLst>
                          </p:cTn>
                        </p:par>
                        <p:par>
                          <p:cTn id="93" fill="hold">
                            <p:stCondLst>
                              <p:cond delay="1500"/>
                            </p:stCondLst>
                            <p:childTnLst>
                              <p:par>
                                <p:cTn id="94" presetID="2" presetClass="entr" presetSubtype="1" fill="hold" nodeType="afterEffect">
                                  <p:stCondLst>
                                    <p:cond delay="0"/>
                                  </p:stCondLst>
                                  <p:childTnLst>
                                    <p:set>
                                      <p:cBhvr>
                                        <p:cTn id="95" dur="1" fill="hold">
                                          <p:stCondLst>
                                            <p:cond delay="0"/>
                                          </p:stCondLst>
                                        </p:cTn>
                                        <p:tgtEl>
                                          <p:spTgt spid="9"/>
                                        </p:tgtEl>
                                        <p:attrNameLst>
                                          <p:attrName>style.visibility</p:attrName>
                                        </p:attrNameLst>
                                      </p:cBhvr>
                                      <p:to>
                                        <p:strVal val="visible"/>
                                      </p:to>
                                    </p:set>
                                    <p:anim calcmode="lin" valueType="num">
                                      <p:cBhvr additive="base">
                                        <p:cTn id="96" dur="250" fill="hold"/>
                                        <p:tgtEl>
                                          <p:spTgt spid="9"/>
                                        </p:tgtEl>
                                        <p:attrNameLst>
                                          <p:attrName>ppt_x</p:attrName>
                                        </p:attrNameLst>
                                      </p:cBhvr>
                                      <p:tavLst>
                                        <p:tav tm="0">
                                          <p:val>
                                            <p:strVal val="#ppt_x"/>
                                          </p:val>
                                        </p:tav>
                                        <p:tav tm="100000">
                                          <p:val>
                                            <p:strVal val="#ppt_x"/>
                                          </p:val>
                                        </p:tav>
                                      </p:tavLst>
                                    </p:anim>
                                    <p:anim calcmode="lin" valueType="num">
                                      <p:cBhvr additive="base">
                                        <p:cTn id="97" dur="250" fill="hold"/>
                                        <p:tgtEl>
                                          <p:spTgt spid="9"/>
                                        </p:tgtEl>
                                        <p:attrNameLst>
                                          <p:attrName>ppt_y</p:attrName>
                                        </p:attrNameLst>
                                      </p:cBhvr>
                                      <p:tavLst>
                                        <p:tav tm="0">
                                          <p:val>
                                            <p:strVal val="0-#ppt_h/2"/>
                                          </p:val>
                                        </p:tav>
                                        <p:tav tm="100000">
                                          <p:val>
                                            <p:strVal val="#ppt_y"/>
                                          </p:val>
                                        </p:tav>
                                      </p:tavLst>
                                    </p:anim>
                                  </p:childTnLst>
                                </p:cTn>
                              </p:par>
                            </p:childTnLst>
                          </p:cTn>
                        </p:par>
                        <p:par>
                          <p:cTn id="98" fill="hold">
                            <p:stCondLst>
                              <p:cond delay="1750"/>
                            </p:stCondLst>
                            <p:childTnLst>
                              <p:par>
                                <p:cTn id="99" presetID="2" presetClass="entr" presetSubtype="1" fill="hold" nodeType="afterEffect">
                                  <p:stCondLst>
                                    <p:cond delay="0"/>
                                  </p:stCondLst>
                                  <p:childTnLst>
                                    <p:set>
                                      <p:cBhvr>
                                        <p:cTn id="100" dur="1" fill="hold">
                                          <p:stCondLst>
                                            <p:cond delay="0"/>
                                          </p:stCondLst>
                                        </p:cTn>
                                        <p:tgtEl>
                                          <p:spTgt spid="13"/>
                                        </p:tgtEl>
                                        <p:attrNameLst>
                                          <p:attrName>style.visibility</p:attrName>
                                        </p:attrNameLst>
                                      </p:cBhvr>
                                      <p:to>
                                        <p:strVal val="visible"/>
                                      </p:to>
                                    </p:set>
                                    <p:anim calcmode="lin" valueType="num">
                                      <p:cBhvr additive="base">
                                        <p:cTn id="101" dur="250" fill="hold"/>
                                        <p:tgtEl>
                                          <p:spTgt spid="13"/>
                                        </p:tgtEl>
                                        <p:attrNameLst>
                                          <p:attrName>ppt_x</p:attrName>
                                        </p:attrNameLst>
                                      </p:cBhvr>
                                      <p:tavLst>
                                        <p:tav tm="0">
                                          <p:val>
                                            <p:strVal val="#ppt_x"/>
                                          </p:val>
                                        </p:tav>
                                        <p:tav tm="100000">
                                          <p:val>
                                            <p:strVal val="#ppt_x"/>
                                          </p:val>
                                        </p:tav>
                                      </p:tavLst>
                                    </p:anim>
                                    <p:anim calcmode="lin" valueType="num">
                                      <p:cBhvr additive="base">
                                        <p:cTn id="102" dur="250" fill="hold"/>
                                        <p:tgtEl>
                                          <p:spTgt spid="13"/>
                                        </p:tgtEl>
                                        <p:attrNameLst>
                                          <p:attrName>ppt_y</p:attrName>
                                        </p:attrNameLst>
                                      </p:cBhvr>
                                      <p:tavLst>
                                        <p:tav tm="0">
                                          <p:val>
                                            <p:strVal val="0-#ppt_h/2"/>
                                          </p:val>
                                        </p:tav>
                                        <p:tav tm="100000">
                                          <p:val>
                                            <p:strVal val="#ppt_y"/>
                                          </p:val>
                                        </p:tav>
                                      </p:tavLst>
                                    </p:anim>
                                  </p:childTnLst>
                                </p:cTn>
                              </p:par>
                            </p:childTnLst>
                          </p:cTn>
                        </p:par>
                        <p:par>
                          <p:cTn id="103" fill="hold">
                            <p:stCondLst>
                              <p:cond delay="2000"/>
                            </p:stCondLst>
                            <p:childTnLst>
                              <p:par>
                                <p:cTn id="104" presetID="2" presetClass="entr" presetSubtype="1" fill="hold" nodeType="afterEffect">
                                  <p:stCondLst>
                                    <p:cond delay="0"/>
                                  </p:stCondLst>
                                  <p:childTnLst>
                                    <p:set>
                                      <p:cBhvr>
                                        <p:cTn id="105" dur="1" fill="hold">
                                          <p:stCondLst>
                                            <p:cond delay="0"/>
                                          </p:stCondLst>
                                        </p:cTn>
                                        <p:tgtEl>
                                          <p:spTgt spid="10"/>
                                        </p:tgtEl>
                                        <p:attrNameLst>
                                          <p:attrName>style.visibility</p:attrName>
                                        </p:attrNameLst>
                                      </p:cBhvr>
                                      <p:to>
                                        <p:strVal val="visible"/>
                                      </p:to>
                                    </p:set>
                                    <p:anim calcmode="lin" valueType="num">
                                      <p:cBhvr additive="base">
                                        <p:cTn id="106" dur="250" fill="hold"/>
                                        <p:tgtEl>
                                          <p:spTgt spid="10"/>
                                        </p:tgtEl>
                                        <p:attrNameLst>
                                          <p:attrName>ppt_x</p:attrName>
                                        </p:attrNameLst>
                                      </p:cBhvr>
                                      <p:tavLst>
                                        <p:tav tm="0">
                                          <p:val>
                                            <p:strVal val="#ppt_x"/>
                                          </p:val>
                                        </p:tav>
                                        <p:tav tm="100000">
                                          <p:val>
                                            <p:strVal val="#ppt_x"/>
                                          </p:val>
                                        </p:tav>
                                      </p:tavLst>
                                    </p:anim>
                                    <p:anim calcmode="lin" valueType="num">
                                      <p:cBhvr additive="base">
                                        <p:cTn id="107"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1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dirty="0" smtClean="0"/>
              <a:t>Ecosystems and Climate Change</a:t>
            </a:r>
            <a:endParaRPr lang="en-US" dirty="0"/>
          </a:p>
        </p:txBody>
      </p:sp>
      <p:sp>
        <p:nvSpPr>
          <p:cNvPr id="3" name="Content Placeholder 2"/>
          <p:cNvSpPr>
            <a:spLocks noGrp="1"/>
          </p:cNvSpPr>
          <p:nvPr>
            <p:ph idx="1"/>
          </p:nvPr>
        </p:nvSpPr>
        <p:spPr>
          <a:xfrm>
            <a:off x="457200" y="914400"/>
            <a:ext cx="8229600" cy="5562600"/>
          </a:xfrm>
        </p:spPr>
        <p:txBody>
          <a:bodyPr/>
          <a:lstStyle/>
          <a:p>
            <a:pPr marL="0" indent="0">
              <a:spcAft>
                <a:spcPts val="600"/>
              </a:spcAft>
              <a:buNone/>
            </a:pPr>
            <a:r>
              <a:rPr lang="en-US" sz="1400" b="1" dirty="0" smtClean="0"/>
              <a:t>M. </a:t>
            </a:r>
            <a:r>
              <a:rPr lang="en-US" sz="1400" b="1" dirty="0" err="1" smtClean="0"/>
              <a:t>Dietze</a:t>
            </a:r>
            <a:r>
              <a:rPr lang="en-US" sz="1400" b="1" dirty="0" smtClean="0"/>
              <a:t>, K. McHenry, A. Desai, “Model</a:t>
            </a:r>
            <a:r>
              <a:rPr lang="en-US" sz="1400" b="1" dirty="0"/>
              <a:t>-data Synthesis and Forecasting Across the </a:t>
            </a:r>
            <a:r>
              <a:rPr lang="en-US" sz="1400" b="1" dirty="0" smtClean="0"/>
              <a:t>Upper Midwest</a:t>
            </a:r>
            <a:r>
              <a:rPr lang="en-US" sz="1400" b="1" dirty="0"/>
              <a:t>: Partitioning Uncertainty and Environmental Heterogeneity in Ecosystem </a:t>
            </a:r>
            <a:r>
              <a:rPr lang="en-US" sz="1400" b="1" dirty="0" smtClean="0"/>
              <a:t>Carbon,” NSF DBI-1062547, 2011</a:t>
            </a:r>
            <a:r>
              <a:rPr lang="en-US" sz="1400" b="1" dirty="0"/>
              <a:t>-</a:t>
            </a:r>
            <a:r>
              <a:rPr lang="en-US" sz="1400" b="1" dirty="0" smtClean="0"/>
              <a:t>2014</a:t>
            </a:r>
          </a:p>
          <a:p>
            <a:pPr marL="0" indent="0">
              <a:spcAft>
                <a:spcPts val="1800"/>
              </a:spcAft>
              <a:buNone/>
            </a:pPr>
            <a:r>
              <a:rPr lang="en-US" sz="1400" b="1" dirty="0"/>
              <a:t>M. </a:t>
            </a:r>
            <a:r>
              <a:rPr lang="en-US" sz="1400" b="1" dirty="0" err="1"/>
              <a:t>Dietze</a:t>
            </a:r>
            <a:r>
              <a:rPr lang="en-US" sz="1400" b="1" dirty="0"/>
              <a:t>, K. McHenry, A. Desai, </a:t>
            </a:r>
            <a:r>
              <a:rPr lang="en-US" sz="1400" b="1" dirty="0" smtClean="0"/>
              <a:t>“ABI </a:t>
            </a:r>
            <a:r>
              <a:rPr lang="en-US" sz="1400" b="1" dirty="0"/>
              <a:t>Development: The </a:t>
            </a:r>
            <a:r>
              <a:rPr lang="en-US" sz="1400" b="1" i="1" dirty="0" err="1"/>
              <a:t>PEcAn</a:t>
            </a:r>
            <a:r>
              <a:rPr lang="en-US" sz="1400" b="1" dirty="0"/>
              <a:t> Project - A Community </a:t>
            </a:r>
            <a:r>
              <a:rPr lang="en-US" sz="1400" b="1" dirty="0" smtClean="0"/>
              <a:t>Platform for </a:t>
            </a:r>
            <a:r>
              <a:rPr lang="en-US" sz="1400" b="1" dirty="0"/>
              <a:t>Ecological </a:t>
            </a:r>
            <a:r>
              <a:rPr lang="en-US" sz="1400" b="1" dirty="0" smtClean="0"/>
              <a:t>Forecasting,” NSF DBI</a:t>
            </a:r>
            <a:r>
              <a:rPr lang="en-US" sz="1400" b="1" dirty="0"/>
              <a:t>-</a:t>
            </a:r>
            <a:r>
              <a:rPr lang="en-US" sz="1400" b="1" dirty="0" smtClean="0"/>
              <a:t>1457890, 2015</a:t>
            </a:r>
            <a:r>
              <a:rPr lang="en-US" sz="1400" b="1" dirty="0"/>
              <a:t>-</a:t>
            </a:r>
            <a:r>
              <a:rPr lang="en-US" sz="1400" b="1" dirty="0" smtClean="0"/>
              <a:t>2019</a:t>
            </a:r>
            <a:endParaRPr lang="en-US" dirty="0" smtClean="0"/>
          </a:p>
          <a:p>
            <a:r>
              <a:rPr lang="en-US" sz="2000" dirty="0" smtClean="0"/>
              <a:t>Towards </a:t>
            </a:r>
            <a:r>
              <a:rPr lang="en-US" sz="2000" dirty="0"/>
              <a:t>regional-scale high resolution estimates of plant life and carbon </a:t>
            </a:r>
            <a:r>
              <a:rPr lang="en-US" sz="2000" dirty="0" smtClean="0"/>
              <a:t>storage</a:t>
            </a:r>
          </a:p>
          <a:p>
            <a:endParaRPr lang="en-US" sz="2000" dirty="0"/>
          </a:p>
          <a:p>
            <a:r>
              <a:rPr lang="en-US" sz="2000" dirty="0" smtClean="0"/>
              <a:t>Scientific </a:t>
            </a:r>
            <a:r>
              <a:rPr lang="en-US" sz="2000" dirty="0"/>
              <a:t>workflow and data assimilation system connecting a variety of models within the Ecology community to a variety of data </a:t>
            </a:r>
            <a:r>
              <a:rPr lang="en-US" sz="2000" dirty="0" smtClean="0"/>
              <a:t>sources</a:t>
            </a:r>
          </a:p>
          <a:p>
            <a:endParaRPr lang="en-US" dirty="0" smtClean="0"/>
          </a:p>
          <a:p>
            <a:r>
              <a:rPr lang="en-US" sz="2000" dirty="0" smtClean="0"/>
              <a:t>Grown to 52 developers over the past 3 years</a:t>
            </a:r>
          </a:p>
          <a:p>
            <a:pPr lvl="1"/>
            <a:r>
              <a:rPr lang="en-US" sz="1200" dirty="0"/>
              <a:t>NCSA / U. </a:t>
            </a:r>
            <a:r>
              <a:rPr lang="en-US" sz="1200" dirty="0" smtClean="0"/>
              <a:t>Illinois, BU, Brookhaven </a:t>
            </a:r>
            <a:r>
              <a:rPr lang="en-US" sz="1200" dirty="0"/>
              <a:t>National </a:t>
            </a:r>
            <a:r>
              <a:rPr lang="en-US" sz="1200" dirty="0" smtClean="0"/>
              <a:t>Lab, University </a:t>
            </a:r>
            <a:r>
              <a:rPr lang="en-US" sz="1200" dirty="0"/>
              <a:t>of </a:t>
            </a:r>
            <a:r>
              <a:rPr lang="en-US" sz="1200" dirty="0" smtClean="0"/>
              <a:t>Wisconsin, University </a:t>
            </a:r>
            <a:r>
              <a:rPr lang="en-US" sz="1200" dirty="0"/>
              <a:t>of Notre </a:t>
            </a:r>
            <a:r>
              <a:rPr lang="en-US" sz="1200" dirty="0" smtClean="0"/>
              <a:t>Dame, Utah State, Columbia University, Pacific </a:t>
            </a:r>
            <a:r>
              <a:rPr lang="en-US" sz="1200" dirty="0"/>
              <a:t>Northwest National </a:t>
            </a:r>
            <a:r>
              <a:rPr lang="en-US" sz="1200" dirty="0" smtClean="0"/>
              <a:t>Laboratory, DuPont</a:t>
            </a:r>
            <a:r>
              <a:rPr lang="en-US" sz="1200" dirty="0"/>
              <a:t> </a:t>
            </a:r>
            <a:r>
              <a:rPr lang="en-US" sz="1200" dirty="0" smtClean="0"/>
              <a:t>Pioneer, Exeter </a:t>
            </a:r>
            <a:r>
              <a:rPr lang="en-US" sz="1200" dirty="0"/>
              <a:t>College, </a:t>
            </a:r>
            <a:r>
              <a:rPr lang="en-US" sz="1200" dirty="0" smtClean="0"/>
              <a:t>UK, U</a:t>
            </a:r>
            <a:r>
              <a:rPr lang="en-US" sz="1200" dirty="0"/>
              <a:t>. </a:t>
            </a:r>
            <a:r>
              <a:rPr lang="en-US" sz="1200" dirty="0" smtClean="0"/>
              <a:t>Arizona, Dartmouth </a:t>
            </a:r>
            <a:r>
              <a:rPr lang="en-US" sz="1200" dirty="0"/>
              <a:t>College</a:t>
            </a:r>
            <a:endParaRPr lang="en-US" sz="1200" dirty="0" smtClean="0"/>
          </a:p>
        </p:txBody>
      </p:sp>
    </p:spTree>
    <p:extLst>
      <p:ext uri="{BB962C8B-B14F-4D97-AF65-F5344CB8AC3E}">
        <p14:creationId xmlns:p14="http://schemas.microsoft.com/office/powerpoint/2010/main" val="347817781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0"/>
          </a:blip>
          <a:srcRect/>
          <a:stretch>
            <a:fillRect/>
          </a:stretch>
        </a:blipFill>
        <a:effectLst/>
      </p:bgPr>
    </p:bg>
    <p:spTree>
      <p:nvGrpSpPr>
        <p:cNvPr id="1" name=""/>
        <p:cNvGrpSpPr/>
        <p:nvPr/>
      </p:nvGrpSpPr>
      <p:grpSpPr>
        <a:xfrm>
          <a:off x="0" y="0"/>
          <a:ext cx="0" cy="0"/>
          <a:chOff x="0" y="0"/>
          <a:chExt cx="0" cy="0"/>
        </a:xfrm>
      </p:grpSpPr>
      <p:pic>
        <p:nvPicPr>
          <p:cNvPr id="5" name="Picture 4" descr="Data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0"/>
            <a:ext cx="7739094" cy="6858000"/>
          </a:xfrm>
          <a:prstGeom prst="rect">
            <a:avLst/>
          </a:prstGeom>
        </p:spPr>
      </p:pic>
      <p:sp>
        <p:nvSpPr>
          <p:cNvPr id="3" name="Rectangle 2"/>
          <p:cNvSpPr/>
          <p:nvPr/>
        </p:nvSpPr>
        <p:spPr>
          <a:xfrm>
            <a:off x="5181600" y="1981200"/>
            <a:ext cx="1219200" cy="15240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52400" y="5410200"/>
            <a:ext cx="1600200" cy="1447800"/>
          </a:xfrm>
        </p:spPr>
        <p:txBody>
          <a:bodyPr>
            <a:noAutofit/>
          </a:bodyPr>
          <a:lstStyle/>
          <a:p>
            <a:r>
              <a:rPr lang="en-US" sz="2400" b="1" dirty="0" smtClean="0">
                <a:solidFill>
                  <a:srgbClr val="595959"/>
                </a:solidFill>
                <a:latin typeface="Arial"/>
                <a:cs typeface="Arial"/>
              </a:rPr>
              <a:t>NSF </a:t>
            </a:r>
            <a:br>
              <a:rPr lang="en-US" sz="2400" b="1" dirty="0" smtClean="0">
                <a:solidFill>
                  <a:srgbClr val="595959"/>
                </a:solidFill>
                <a:latin typeface="Arial"/>
                <a:cs typeface="Arial"/>
              </a:rPr>
            </a:br>
            <a:r>
              <a:rPr lang="en-US" sz="2400" b="1" dirty="0" err="1" smtClean="0">
                <a:solidFill>
                  <a:srgbClr val="595959"/>
                </a:solidFill>
                <a:latin typeface="Arial"/>
                <a:cs typeface="Arial"/>
              </a:rPr>
              <a:t>DataNets</a:t>
            </a:r>
            <a:r>
              <a:rPr lang="en-US" sz="2400" b="1" dirty="0">
                <a:solidFill>
                  <a:srgbClr val="595959"/>
                </a:solidFill>
                <a:latin typeface="Arial"/>
                <a:cs typeface="Arial"/>
              </a:rPr>
              <a:t/>
            </a:r>
            <a:br>
              <a:rPr lang="en-US" sz="2400" b="1" dirty="0">
                <a:solidFill>
                  <a:srgbClr val="595959"/>
                </a:solidFill>
                <a:latin typeface="Arial"/>
                <a:cs typeface="Arial"/>
              </a:rPr>
            </a:br>
            <a:r>
              <a:rPr lang="en-US" sz="2400" b="1" dirty="0" smtClean="0">
                <a:solidFill>
                  <a:srgbClr val="595959"/>
                </a:solidFill>
                <a:latin typeface="Arial"/>
                <a:cs typeface="Arial"/>
              </a:rPr>
              <a:t>DIBBs</a:t>
            </a:r>
            <a:endParaRPr lang="en-US" sz="2400" b="1" dirty="0">
              <a:solidFill>
                <a:srgbClr val="595959"/>
              </a:solidFill>
              <a:latin typeface="Arial"/>
              <a:cs typeface="Arial"/>
            </a:endParaRPr>
          </a:p>
        </p:txBody>
      </p:sp>
    </p:spTree>
    <p:extLst>
      <p:ext uri="{BB962C8B-B14F-4D97-AF65-F5344CB8AC3E}">
        <p14:creationId xmlns:p14="http://schemas.microsoft.com/office/powerpoint/2010/main" val="1833216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vers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2400"/>
            <a:ext cx="6781800" cy="3195459"/>
          </a:xfrm>
          <a:prstGeom prst="rect">
            <a:avLst/>
          </a:prstGeom>
        </p:spPr>
      </p:pic>
      <p:pic>
        <p:nvPicPr>
          <p:cNvPr id="5" name="Picture 4" descr="extrac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505200"/>
            <a:ext cx="6781800" cy="3208210"/>
          </a:xfrm>
          <a:prstGeom prst="rect">
            <a:avLst/>
          </a:prstGeom>
        </p:spPr>
      </p:pic>
    </p:spTree>
    <p:extLst>
      <p:ext uri="{BB962C8B-B14F-4D97-AF65-F5344CB8AC3E}">
        <p14:creationId xmlns:p14="http://schemas.microsoft.com/office/powerpoint/2010/main" val="223788528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dfiddle_conve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715000"/>
          </a:xfrm>
          <a:prstGeom prst="rect">
            <a:avLst/>
          </a:prstGeom>
        </p:spPr>
      </p:pic>
      <p:pic>
        <p:nvPicPr>
          <p:cNvPr id="4" name="Picture 3" descr="Screen Shot 2016-07-03 at 10.26.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00"/>
            <a:ext cx="9144000" cy="5715000"/>
          </a:xfrm>
          <a:prstGeom prst="rect">
            <a:avLst/>
          </a:prstGeom>
        </p:spPr>
      </p:pic>
      <p:pic>
        <p:nvPicPr>
          <p:cNvPr id="5" name="Picture 4" descr="Screen Shot 2016-07-03 at 10.26.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9144000" cy="5715000"/>
          </a:xfrm>
          <a:prstGeom prst="rect">
            <a:avLst/>
          </a:prstGeom>
        </p:spPr>
      </p:pic>
    </p:spTree>
    <p:extLst>
      <p:ext uri="{BB962C8B-B14F-4D97-AF65-F5344CB8AC3E}">
        <p14:creationId xmlns:p14="http://schemas.microsoft.com/office/powerpoint/2010/main" val="12010344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5000"/>
          </a:blip>
          <a:srcRect/>
          <a:stretch>
            <a:fillRect/>
          </a:stretch>
        </a:blipFill>
        <a:effectLst/>
      </p:bgPr>
    </p:bg>
    <p:spTree>
      <p:nvGrpSpPr>
        <p:cNvPr id="1" name=""/>
        <p:cNvGrpSpPr/>
        <p:nvPr/>
      </p:nvGrpSpPr>
      <p:grpSpPr>
        <a:xfrm>
          <a:off x="0" y="0"/>
          <a:ext cx="0" cy="0"/>
          <a:chOff x="0" y="0"/>
          <a:chExt cx="0" cy="0"/>
        </a:xfrm>
      </p:grpSpPr>
      <p:pic>
        <p:nvPicPr>
          <p:cNvPr id="4" name="Picture 3" descr="bd_client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0"/>
            <a:ext cx="5716534" cy="6858000"/>
          </a:xfrm>
          <a:prstGeom prst="rect">
            <a:avLst/>
          </a:prstGeom>
        </p:spPr>
      </p:pic>
    </p:spTree>
    <p:extLst>
      <p:ext uri="{BB962C8B-B14F-4D97-AF65-F5344CB8AC3E}">
        <p14:creationId xmlns:p14="http://schemas.microsoft.com/office/powerpoint/2010/main" val="149154919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5000"/>
          </a:blip>
          <a:srcRect/>
          <a:stretch>
            <a:fillRect/>
          </a:stretch>
        </a:blipFill>
        <a:effectLst/>
      </p:bgPr>
    </p:bg>
    <p:spTree>
      <p:nvGrpSpPr>
        <p:cNvPr id="1" name=""/>
        <p:cNvGrpSpPr/>
        <p:nvPr/>
      </p:nvGrpSpPr>
      <p:grpSpPr>
        <a:xfrm>
          <a:off x="0" y="0"/>
          <a:ext cx="0" cy="0"/>
          <a:chOff x="0" y="0"/>
          <a:chExt cx="0" cy="0"/>
        </a:xfrm>
      </p:grpSpPr>
      <p:pic>
        <p:nvPicPr>
          <p:cNvPr id="4" name="Picture 3" descr="bd_client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71600"/>
            <a:ext cx="7886700" cy="3759200"/>
          </a:xfrm>
          <a:prstGeom prst="rect">
            <a:avLst/>
          </a:prstGeom>
        </p:spPr>
      </p:pic>
    </p:spTree>
    <p:extLst>
      <p:ext uri="{BB962C8B-B14F-4D97-AF65-F5344CB8AC3E}">
        <p14:creationId xmlns:p14="http://schemas.microsoft.com/office/powerpoint/2010/main" val="9014266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4">
            <a:alphaModFix amt="10000"/>
          </a:blip>
          <a:srcRect/>
          <a:stretch>
            <a:fillRect/>
          </a:stretch>
        </a:blipFill>
        <a:effectLst/>
      </p:bgPr>
    </p:bg>
    <p:spTree>
      <p:nvGrpSpPr>
        <p:cNvPr id="1" name=""/>
        <p:cNvGrpSpPr/>
        <p:nvPr/>
      </p:nvGrpSpPr>
      <p:grpSpPr>
        <a:xfrm>
          <a:off x="0" y="0"/>
          <a:ext cx="0" cy="0"/>
          <a:chOff x="0" y="0"/>
          <a:chExt cx="0" cy="0"/>
        </a:xfrm>
      </p:grpSpPr>
      <p:pic>
        <p:nvPicPr>
          <p:cNvPr id="4" name="BrownDog.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0" y="857250"/>
            <a:ext cx="9144000" cy="5143500"/>
          </a:xfrm>
          <a:prstGeom prst="rect">
            <a:avLst/>
          </a:prstGeom>
        </p:spPr>
      </p:pic>
      <p:sp>
        <p:nvSpPr>
          <p:cNvPr id="3" name="Rectangle 2"/>
          <p:cNvSpPr/>
          <p:nvPr/>
        </p:nvSpPr>
        <p:spPr>
          <a:xfrm>
            <a:off x="152400" y="6324600"/>
            <a:ext cx="6553200" cy="400110"/>
          </a:xfrm>
          <a:prstGeom prst="rect">
            <a:avLst/>
          </a:prstGeom>
        </p:spPr>
        <p:txBody>
          <a:bodyPr wrap="square">
            <a:spAutoFit/>
          </a:bodyPr>
          <a:lstStyle/>
          <a:p>
            <a:pPr algn="l"/>
            <a:r>
              <a:rPr lang="en-US" sz="2000" b="1" i="1" dirty="0" smtClean="0">
                <a:solidFill>
                  <a:srgbClr val="4E5782"/>
                </a:solidFill>
                <a:hlinkClick r:id="rId6"/>
              </a:rPr>
              <a:t>https</a:t>
            </a:r>
            <a:r>
              <a:rPr lang="en-US" sz="2000" b="1" i="1" dirty="0">
                <a:solidFill>
                  <a:srgbClr val="4E5782"/>
                </a:solidFill>
                <a:hlinkClick r:id="rId6"/>
              </a:rPr>
              <a:t>://www.youtube.com/watch?v=</a:t>
            </a:r>
            <a:r>
              <a:rPr lang="en-US" sz="2000" b="1" i="1" dirty="0" smtClean="0">
                <a:solidFill>
                  <a:srgbClr val="4E5782"/>
                </a:solidFill>
                <a:hlinkClick r:id="rId6"/>
              </a:rPr>
              <a:t>MvaHQKT3BPQ</a:t>
            </a:r>
            <a:r>
              <a:rPr lang="en-US" sz="2000" b="1" i="1" dirty="0" smtClean="0">
                <a:solidFill>
                  <a:srgbClr val="4E5782"/>
                </a:solidFill>
              </a:rPr>
              <a:t> </a:t>
            </a:r>
            <a:endParaRPr lang="en-US" sz="2000" b="1" i="1" dirty="0">
              <a:solidFill>
                <a:srgbClr val="4E5782"/>
              </a:solidFill>
            </a:endParaRPr>
          </a:p>
        </p:txBody>
      </p:sp>
    </p:spTree>
    <p:extLst>
      <p:ext uri="{BB962C8B-B14F-4D97-AF65-F5344CB8AC3E}">
        <p14:creationId xmlns:p14="http://schemas.microsoft.com/office/powerpoint/2010/main" val="322329860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409" y="311796"/>
            <a:ext cx="8011904" cy="4857217"/>
          </a:xfrm>
          <a:prstGeom prst="rect">
            <a:avLst/>
          </a:prstGeom>
          <a:ln>
            <a:solidFill>
              <a:schemeClr val="bg1">
                <a:lumMod val="75000"/>
              </a:schemeClr>
            </a:solidFill>
          </a:ln>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471" y="533400"/>
            <a:ext cx="7980457" cy="4845719"/>
          </a:xfrm>
          <a:prstGeom prst="rect">
            <a:avLst/>
          </a:prstGeom>
          <a:ln>
            <a:solidFill>
              <a:schemeClr val="bg1">
                <a:lumMod val="75000"/>
              </a:schemeClr>
            </a:solidFill>
          </a:ln>
        </p:spPr>
      </p:pic>
      <p:pic>
        <p:nvPicPr>
          <p:cNvPr id="27" name="Picture 26" descr="pond_detector.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8600" y="228600"/>
            <a:ext cx="3683000" cy="3683000"/>
          </a:xfrm>
          <a:prstGeom prst="rect">
            <a:avLst/>
          </a:prstGeom>
        </p:spPr>
      </p:pic>
      <p:pic>
        <p:nvPicPr>
          <p:cNvPr id="28" name="Picture 27" descr="gi3.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5800" y="838200"/>
            <a:ext cx="8047186" cy="4876800"/>
          </a:xfrm>
          <a:prstGeom prst="rect">
            <a:avLst/>
          </a:prstGeom>
          <a:ln>
            <a:solidFill>
              <a:schemeClr val="bg1">
                <a:lumMod val="75000"/>
              </a:schemeClr>
            </a:solidFill>
          </a:ln>
        </p:spPr>
      </p:pic>
    </p:spTree>
    <p:extLst>
      <p:ext uri="{BB962C8B-B14F-4D97-AF65-F5344CB8AC3E}">
        <p14:creationId xmlns:p14="http://schemas.microsoft.com/office/powerpoint/2010/main" val="32346145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6" descr="Screen Shot 2013-03-08 at 1.11.23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9138" y="990600"/>
            <a:ext cx="7705725"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Title 1"/>
          <p:cNvSpPr>
            <a:spLocks noGrp="1"/>
          </p:cNvSpPr>
          <p:nvPr>
            <p:ph type="title"/>
          </p:nvPr>
        </p:nvSpPr>
        <p:spPr/>
        <p:txBody>
          <a:bodyPr/>
          <a:lstStyle/>
          <a:p>
            <a:r>
              <a:rPr lang="en-US" sz="3200" dirty="0" smtClean="0">
                <a:latin typeface="Arial" charset="0"/>
                <a:ea typeface="ＭＳ Ｐゴシック" charset="0"/>
                <a:cs typeface="ＭＳ Ｐゴシック" charset="0"/>
              </a:rPr>
              <a:t>XSEDE: Large</a:t>
            </a:r>
            <a:r>
              <a:rPr lang="en-US" sz="3200" dirty="0">
                <a:latin typeface="Arial" charset="0"/>
                <a:ea typeface="ＭＳ Ｐゴシック" charset="0"/>
                <a:cs typeface="ＭＳ Ｐゴシック" charset="0"/>
              </a:rPr>
              <a:t>-Scale Video </a:t>
            </a:r>
            <a:r>
              <a:rPr lang="en-US" sz="3200" dirty="0" smtClean="0">
                <a:latin typeface="Arial" charset="0"/>
                <a:ea typeface="ＭＳ Ｐゴシック" charset="0"/>
                <a:cs typeface="ＭＳ Ｐゴシック" charset="0"/>
              </a:rPr>
              <a:t>Analytics</a:t>
            </a:r>
            <a:endParaRPr lang="en-US" dirty="0">
              <a:latin typeface="Arial" charset="0"/>
              <a:ea typeface="ＭＳ Ｐゴシック" charset="0"/>
              <a:cs typeface="ＭＳ Ｐゴシック" charset="0"/>
            </a:endParaRPr>
          </a:p>
        </p:txBody>
      </p:sp>
      <p:pic>
        <p:nvPicPr>
          <p:cNvPr id="4" name="Picture 5" descr="Screen Shot 2013-03-08 at 1.21.06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95400"/>
            <a:ext cx="7559675"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823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osemite:Users:slavenas:Desktop:iarp:clowd-image-with-tags.tiff"/>
          <p:cNvPicPr>
            <a:picLocks noChangeAspect="1"/>
          </p:cNvPicPr>
          <p:nvPr/>
        </p:nvPicPr>
        <p:blipFill rotWithShape="1">
          <a:blip r:embed="rId2">
            <a:extLst>
              <a:ext uri="{28A0092B-C50C-407E-A947-70E740481C1C}">
                <a14:useLocalDpi xmlns:a14="http://schemas.microsoft.com/office/drawing/2010/main" val="0"/>
              </a:ext>
            </a:extLst>
          </a:blip>
          <a:srcRect l="5663" t="5630" r="5484" b="9440"/>
          <a:stretch/>
        </p:blipFill>
        <p:spPr bwMode="auto">
          <a:xfrm>
            <a:off x="762000" y="1219200"/>
            <a:ext cx="7726898" cy="4495800"/>
          </a:xfrm>
          <a:prstGeom prst="rect">
            <a:avLst/>
          </a:prstGeom>
          <a:noFill/>
          <a:ln>
            <a:solidFill>
              <a:schemeClr val="tx1"/>
            </a:solidFill>
          </a:ln>
          <a:extLst>
            <a:ext uri="{53640926-AAD7-44d8-BBD7-CCE9431645EC}">
              <a14:shadowObscured xmlns:a14="http://schemas.microsoft.com/office/drawing/2010/main"/>
            </a:ext>
          </a:extLst>
        </p:spPr>
      </p:pic>
      <p:pic>
        <p:nvPicPr>
          <p:cNvPr id="3" name="Picture 2" descr="Yosemite:Users:slavenas:Desktop:iarp:face_recog.tiff"/>
          <p:cNvPicPr>
            <a:picLocks noChangeAspect="1"/>
          </p:cNvPicPr>
          <p:nvPr/>
        </p:nvPicPr>
        <p:blipFill rotWithShape="1">
          <a:blip r:embed="rId3">
            <a:extLst>
              <a:ext uri="{28A0092B-C50C-407E-A947-70E740481C1C}">
                <a14:useLocalDpi xmlns:a14="http://schemas.microsoft.com/office/drawing/2010/main" val="0"/>
              </a:ext>
            </a:extLst>
          </a:blip>
          <a:srcRect r="6868" b="12301"/>
          <a:stretch/>
        </p:blipFill>
        <p:spPr bwMode="auto">
          <a:xfrm>
            <a:off x="2057400" y="914400"/>
            <a:ext cx="5792820" cy="5823764"/>
          </a:xfrm>
          <a:prstGeom prst="rect">
            <a:avLst/>
          </a:prstGeom>
          <a:noFill/>
          <a:ln w="9525" cap="flat" cmpd="sng" algn="ctr">
            <a:solidFill>
              <a:srgbClr val="000000"/>
            </a:solidFill>
            <a:prstDash val="solid"/>
            <a:round/>
            <a:headEnd type="none" w="med" len="med"/>
            <a:tailEnd type="none" w="med" len="med"/>
          </a:ln>
          <a:extLst>
            <a:ext uri="{53640926-AAD7-44d8-BBD7-CCE9431645EC}">
              <a14:shadowObscured xmlns:a14="http://schemas.microsoft.com/office/drawing/2010/main"/>
            </a:ext>
          </a:extLst>
        </p:spPr>
      </p:pic>
      <p:sp>
        <p:nvSpPr>
          <p:cNvPr id="4" name="Title 1"/>
          <p:cNvSpPr txBox="1">
            <a:spLocks/>
          </p:cNvSpPr>
          <p:nvPr/>
        </p:nvSpPr>
        <p:spPr>
          <a:xfrm>
            <a:off x="228600" y="274638"/>
            <a:ext cx="8686800" cy="715962"/>
          </a:xfrm>
          <a:prstGeom prst="rect">
            <a:avLst/>
          </a:prstGeom>
        </p:spPr>
        <p:txBody>
          <a:bodyPr/>
          <a:lst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a:lstStyle>
          <a:p>
            <a:r>
              <a:rPr lang="en-US" dirty="0" smtClean="0">
                <a:latin typeface="Arial" charset="0"/>
                <a:ea typeface="ＭＳ Ｐゴシック" charset="0"/>
                <a:cs typeface="ＭＳ Ｐゴシック" charset="0"/>
              </a:rPr>
              <a:t>XSEDE: Image Analysis of Rural Photography</a:t>
            </a:r>
            <a:endParaRPr lang="en-US" dirty="0">
              <a:latin typeface="Arial" charset="0"/>
              <a:ea typeface="ＭＳ Ｐゴシック" charset="0"/>
              <a:cs typeface="ＭＳ Ｐゴシック" charset="0"/>
            </a:endParaRPr>
          </a:p>
        </p:txBody>
      </p:sp>
      <p:pic>
        <p:nvPicPr>
          <p:cNvPr id="5" name="image16.jpg" descr="FSA-Killed-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228600" y="1905000"/>
            <a:ext cx="4957445" cy="3930598"/>
          </a:xfrm>
          <a:prstGeom prst="rect">
            <a:avLst/>
          </a:prstGeom>
          <a:ln/>
        </p:spPr>
      </p:pic>
    </p:spTree>
    <p:extLst>
      <p:ext uri="{BB962C8B-B14F-4D97-AF65-F5344CB8AC3E}">
        <p14:creationId xmlns:p14="http://schemas.microsoft.com/office/powerpoint/2010/main" val="36623843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z="3200" dirty="0" smtClean="0">
                <a:latin typeface="Arial" charset="0"/>
                <a:ea typeface="ＭＳ Ｐゴシック" charset="0"/>
                <a:cs typeface="ＭＳ Ｐゴシック" charset="0"/>
              </a:rPr>
              <a:t>XSEDE: Decomposing Bodies</a:t>
            </a:r>
            <a:endParaRPr lang="en-US" dirty="0">
              <a:latin typeface="Arial" charset="0"/>
              <a:ea typeface="ＭＳ Ｐゴシック" charset="0"/>
              <a:cs typeface="ＭＳ Ｐゴシック" charset="0"/>
            </a:endParaRPr>
          </a:p>
        </p:txBody>
      </p:sp>
      <p:pic>
        <p:nvPicPr>
          <p:cNvPr id="3" name="Picture 2" descr="1416AV_597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143000"/>
            <a:ext cx="7086600" cy="5314950"/>
          </a:xfrm>
          <a:prstGeom prst="rect">
            <a:avLst/>
          </a:prstGeom>
        </p:spPr>
      </p:pic>
      <p:pic>
        <p:nvPicPr>
          <p:cNvPr id="5" name="Picture 4" descr="1416AV_597r_dewarped.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143000"/>
            <a:ext cx="7112000" cy="5334000"/>
          </a:xfrm>
          <a:prstGeom prst="rect">
            <a:avLst/>
          </a:prstGeom>
        </p:spPr>
      </p:pic>
      <p:sp>
        <p:nvSpPr>
          <p:cNvPr id="9" name="Rectangle 8"/>
          <p:cNvSpPr/>
          <p:nvPr/>
        </p:nvSpPr>
        <p:spPr>
          <a:xfrm>
            <a:off x="3810000" y="1752600"/>
            <a:ext cx="457200" cy="2286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3657600" y="1752600"/>
            <a:ext cx="5334000" cy="2971800"/>
            <a:chOff x="3657600" y="1752600"/>
            <a:chExt cx="5334000" cy="2971800"/>
          </a:xfrm>
        </p:grpSpPr>
        <p:cxnSp>
          <p:nvCxnSpPr>
            <p:cNvPr id="15" name="Straight Connector 14"/>
            <p:cNvCxnSpPr/>
            <p:nvPr/>
          </p:nvCxnSpPr>
          <p:spPr>
            <a:xfrm>
              <a:off x="4267200" y="1752600"/>
              <a:ext cx="4724400" cy="106680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267200" y="1981200"/>
              <a:ext cx="4724400" cy="274320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657600" y="1981200"/>
              <a:ext cx="152400" cy="274320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657600" y="1752600"/>
              <a:ext cx="152400" cy="1066800"/>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pic>
          <p:nvPicPr>
            <p:cNvPr id="6" name="Picture 5" descr="cellfile_2_o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2819400"/>
              <a:ext cx="5308600" cy="1905000"/>
            </a:xfrm>
            <a:prstGeom prst="rect">
              <a:avLst/>
            </a:prstGeom>
            <a:ln w="47625">
              <a:solidFill>
                <a:srgbClr val="FF0000"/>
              </a:solidFill>
            </a:ln>
          </p:spPr>
        </p:pic>
      </p:grpSp>
    </p:spTree>
    <p:extLst>
      <p:ext uri="{BB962C8B-B14F-4D97-AF65-F5344CB8AC3E}">
        <p14:creationId xmlns:p14="http://schemas.microsoft.com/office/powerpoint/2010/main" val="37360700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lstStyle/>
          <a:p>
            <a:r>
              <a:rPr lang="en-US" dirty="0" smtClean="0"/>
              <a:t>Ecosystems and Climate Change</a:t>
            </a:r>
            <a:endParaRPr lang="en-US" dirty="0"/>
          </a:p>
        </p:txBody>
      </p:sp>
      <p:sp>
        <p:nvSpPr>
          <p:cNvPr id="3" name="Content Placeholder 2"/>
          <p:cNvSpPr>
            <a:spLocks noGrp="1"/>
          </p:cNvSpPr>
          <p:nvPr>
            <p:ph idx="1"/>
          </p:nvPr>
        </p:nvSpPr>
        <p:spPr>
          <a:xfrm>
            <a:off x="457200" y="1066800"/>
            <a:ext cx="8229600" cy="5029200"/>
          </a:xfrm>
        </p:spPr>
        <p:txBody>
          <a:bodyPr/>
          <a:lstStyle/>
          <a:p>
            <a:r>
              <a:rPr lang="en-US" dirty="0" smtClean="0"/>
              <a:t>Models: </a:t>
            </a:r>
          </a:p>
          <a:p>
            <a:pPr lvl="1"/>
            <a:r>
              <a:rPr lang="en-US" dirty="0" smtClean="0"/>
              <a:t>Ecosystem Demography (ED)</a:t>
            </a:r>
          </a:p>
          <a:p>
            <a:pPr lvl="1"/>
            <a:r>
              <a:rPr lang="en-US" dirty="0" smtClean="0"/>
              <a:t>SIPNET</a:t>
            </a:r>
          </a:p>
          <a:p>
            <a:pPr lvl="1"/>
            <a:r>
              <a:rPr lang="en-US" dirty="0" smtClean="0"/>
              <a:t>DALEC</a:t>
            </a:r>
          </a:p>
          <a:p>
            <a:pPr lvl="1"/>
            <a:r>
              <a:rPr lang="is-IS" dirty="0" smtClean="0"/>
              <a:t>…</a:t>
            </a:r>
          </a:p>
          <a:p>
            <a:pPr marL="457200" lvl="1" indent="0">
              <a:buNone/>
            </a:pPr>
            <a:endParaRPr lang="en-US" dirty="0" smtClean="0"/>
          </a:p>
          <a:p>
            <a:r>
              <a:rPr lang="en-US" dirty="0" smtClean="0"/>
              <a:t>Data: </a:t>
            </a:r>
          </a:p>
          <a:p>
            <a:pPr lvl="1"/>
            <a:r>
              <a:rPr lang="en-US" dirty="0"/>
              <a:t>Biofuel </a:t>
            </a:r>
            <a:r>
              <a:rPr lang="en-US" dirty="0" err="1"/>
              <a:t>Ecophysiological</a:t>
            </a:r>
            <a:r>
              <a:rPr lang="en-US" dirty="0"/>
              <a:t> Trait and Yield Database (BETY)</a:t>
            </a:r>
          </a:p>
          <a:p>
            <a:pPr lvl="1"/>
            <a:r>
              <a:rPr lang="en-US" dirty="0" smtClean="0"/>
              <a:t>Forest Inventory and Analysis (FIA)</a:t>
            </a:r>
          </a:p>
          <a:p>
            <a:pPr lvl="1"/>
            <a:r>
              <a:rPr lang="en-US" dirty="0"/>
              <a:t>North American Regional Reanalysis (NARR)</a:t>
            </a:r>
          </a:p>
          <a:p>
            <a:pPr lvl="1"/>
            <a:r>
              <a:rPr lang="en-US" dirty="0" smtClean="0"/>
              <a:t>North American Carbon Program (NACP)</a:t>
            </a:r>
          </a:p>
          <a:p>
            <a:pPr lvl="1"/>
            <a:r>
              <a:rPr lang="en-US" dirty="0" smtClean="0"/>
              <a:t>Food and Agriculture Organization (FAO)</a:t>
            </a:r>
          </a:p>
          <a:p>
            <a:pPr lvl="1"/>
            <a:r>
              <a:rPr lang="en-US" dirty="0" smtClean="0"/>
              <a:t>…</a:t>
            </a:r>
            <a:endParaRPr lang="en-US" b="1" dirty="0" smtClean="0"/>
          </a:p>
        </p:txBody>
      </p:sp>
    </p:spTree>
    <p:extLst>
      <p:ext uri="{BB962C8B-B14F-4D97-AF65-F5344CB8AC3E}">
        <p14:creationId xmlns:p14="http://schemas.microsoft.com/office/powerpoint/2010/main" val="4500220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Brown Dog Architecture</a:t>
            </a:r>
            <a:endParaRPr lang="en-US" dirty="0"/>
          </a:p>
        </p:txBody>
      </p:sp>
      <p:grpSp>
        <p:nvGrpSpPr>
          <p:cNvPr id="26" name="Group 25"/>
          <p:cNvGrpSpPr/>
          <p:nvPr/>
        </p:nvGrpSpPr>
        <p:grpSpPr>
          <a:xfrm>
            <a:off x="533400" y="1143000"/>
            <a:ext cx="8172162" cy="4985336"/>
            <a:chOff x="533400" y="951789"/>
            <a:chExt cx="8172162" cy="4985336"/>
          </a:xfrm>
        </p:grpSpPr>
        <p:grpSp>
          <p:nvGrpSpPr>
            <p:cNvPr id="18" name="Group 17"/>
            <p:cNvGrpSpPr/>
            <p:nvPr/>
          </p:nvGrpSpPr>
          <p:grpSpPr>
            <a:xfrm>
              <a:off x="887701" y="951789"/>
              <a:ext cx="7341899" cy="760466"/>
              <a:chOff x="836903" y="1168578"/>
              <a:chExt cx="7341899" cy="760466"/>
            </a:xfrm>
          </p:grpSpPr>
          <p:sp useBgFill="1">
            <p:nvSpPr>
              <p:cNvPr id="63" name="Rounded Rectangle 62"/>
              <p:cNvSpPr/>
              <p:nvPr/>
            </p:nvSpPr>
            <p:spPr>
              <a:xfrm>
                <a:off x="836903" y="1168578"/>
                <a:ext cx="7341899" cy="760466"/>
              </a:xfrm>
              <a:prstGeom prst="roundRect">
                <a:avLst/>
              </a:prstGeom>
              <a:ln>
                <a:solidFill>
                  <a:schemeClr val="bg2">
                    <a:lumMod val="2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FFFFFF"/>
                  </a:solidFill>
                  <a:latin typeface="Arial"/>
                </a:endParaRPr>
              </a:p>
            </p:txBody>
          </p:sp>
          <p:sp>
            <p:nvSpPr>
              <p:cNvPr id="64" name="Rectangle 63"/>
              <p:cNvSpPr/>
              <p:nvPr/>
            </p:nvSpPr>
            <p:spPr>
              <a:xfrm>
                <a:off x="2040282" y="1283589"/>
                <a:ext cx="1718368" cy="533399"/>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rgbClr val="000000"/>
                    </a:solidFill>
                    <a:latin typeface="Arial"/>
                  </a:rPr>
                  <a:t>Web Browser (</a:t>
                </a:r>
                <a:r>
                  <a:rPr lang="en-US" sz="1400" b="1" dirty="0" err="1" smtClean="0">
                    <a:solidFill>
                      <a:srgbClr val="000000"/>
                    </a:solidFill>
                    <a:latin typeface="Arial"/>
                  </a:rPr>
                  <a:t>BDFiddle</a:t>
                </a:r>
                <a:r>
                  <a:rPr lang="en-US" sz="1400" b="1" dirty="0" smtClean="0">
                    <a:solidFill>
                      <a:srgbClr val="000000"/>
                    </a:solidFill>
                    <a:latin typeface="Arial"/>
                  </a:rPr>
                  <a:t>)</a:t>
                </a:r>
                <a:endParaRPr lang="en-US" sz="1400" b="1" dirty="0">
                  <a:solidFill>
                    <a:srgbClr val="000000"/>
                  </a:solidFill>
                  <a:latin typeface="Arial"/>
                </a:endParaRPr>
              </a:p>
            </p:txBody>
          </p:sp>
          <p:sp>
            <p:nvSpPr>
              <p:cNvPr id="65" name="Rectangle 64"/>
              <p:cNvSpPr/>
              <p:nvPr/>
            </p:nvSpPr>
            <p:spPr>
              <a:xfrm>
                <a:off x="5054602" y="1283589"/>
                <a:ext cx="1974441" cy="527912"/>
              </a:xfrm>
              <a:prstGeom prst="rect">
                <a:avLst/>
              </a:prstGeom>
              <a:solidFill>
                <a:srgbClr val="660066">
                  <a:alpha val="58000"/>
                </a:srgbClr>
              </a:solidFill>
              <a:ln>
                <a:solidFill>
                  <a:srgbClr val="660066">
                    <a:alpha val="52000"/>
                  </a:srgb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rgbClr val="000000"/>
                    </a:solidFill>
                    <a:latin typeface="Arial"/>
                  </a:rPr>
                  <a:t>Clients </a:t>
                </a:r>
              </a:p>
              <a:p>
                <a:r>
                  <a:rPr lang="en-US" sz="1400" b="1" dirty="0" smtClean="0">
                    <a:solidFill>
                      <a:srgbClr val="000000"/>
                    </a:solidFill>
                    <a:latin typeface="Arial"/>
                  </a:rPr>
                  <a:t>(e.g. </a:t>
                </a:r>
                <a:r>
                  <a:rPr lang="en-US" sz="1400" b="1" dirty="0" err="1" smtClean="0">
                    <a:solidFill>
                      <a:srgbClr val="000000"/>
                    </a:solidFill>
                    <a:latin typeface="Arial"/>
                  </a:rPr>
                  <a:t>bdcli</a:t>
                </a:r>
                <a:r>
                  <a:rPr lang="en-US" sz="1400" b="1" dirty="0" smtClean="0">
                    <a:solidFill>
                      <a:srgbClr val="000000"/>
                    </a:solidFill>
                    <a:latin typeface="Arial"/>
                  </a:rPr>
                  <a:t>)</a:t>
                </a:r>
                <a:endParaRPr lang="en-US" sz="1400" b="1" dirty="0">
                  <a:solidFill>
                    <a:srgbClr val="000000"/>
                  </a:solidFill>
                  <a:latin typeface="Arial"/>
                </a:endParaRPr>
              </a:p>
            </p:txBody>
          </p:sp>
        </p:grpSp>
        <p:sp useBgFill="1">
          <p:nvSpPr>
            <p:cNvPr id="78" name="Rounded Rectangle 77"/>
            <p:cNvSpPr/>
            <p:nvPr/>
          </p:nvSpPr>
          <p:spPr>
            <a:xfrm>
              <a:off x="533400" y="2717758"/>
              <a:ext cx="3851836" cy="3185469"/>
            </a:xfrm>
            <a:prstGeom prst="roundRect">
              <a:avLst>
                <a:gd name="adj" fmla="val 7672"/>
              </a:avLst>
            </a:prstGeom>
            <a:ln>
              <a:solidFill>
                <a:srgbClr val="008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FFFFFF"/>
                </a:solidFill>
                <a:latin typeface="Arial"/>
              </a:endParaRPr>
            </a:p>
          </p:txBody>
        </p:sp>
        <p:sp>
          <p:nvSpPr>
            <p:cNvPr id="82" name="Rectangle 81"/>
            <p:cNvSpPr/>
            <p:nvPr/>
          </p:nvSpPr>
          <p:spPr>
            <a:xfrm>
              <a:off x="3234821" y="4631389"/>
              <a:ext cx="1006453" cy="663800"/>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rgbClr val="000000"/>
                  </a:solidFill>
                  <a:latin typeface="Arial"/>
                </a:rPr>
                <a:t>Converter (Software Server)</a:t>
              </a:r>
            </a:p>
          </p:txBody>
        </p:sp>
        <p:sp>
          <p:nvSpPr>
            <p:cNvPr id="85" name="Rectangle 84"/>
            <p:cNvSpPr/>
            <p:nvPr/>
          </p:nvSpPr>
          <p:spPr>
            <a:xfrm>
              <a:off x="1031851" y="3161230"/>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rgbClr val="000000"/>
                  </a:solidFill>
                  <a:latin typeface="Arial"/>
                </a:rPr>
                <a:t>Polyglot</a:t>
              </a:r>
              <a:endParaRPr lang="en-US" sz="1400" b="1" dirty="0">
                <a:solidFill>
                  <a:srgbClr val="000000"/>
                </a:solidFill>
                <a:latin typeface="Arial"/>
              </a:endParaRPr>
            </a:p>
          </p:txBody>
        </p:sp>
        <p:sp>
          <p:nvSpPr>
            <p:cNvPr id="86" name="Rectangle 85"/>
            <p:cNvSpPr/>
            <p:nvPr/>
          </p:nvSpPr>
          <p:spPr>
            <a:xfrm>
              <a:off x="2453495" y="3152784"/>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rgbClr val="000000"/>
                  </a:solidFill>
                  <a:latin typeface="Arial"/>
                </a:rPr>
                <a:t>Polyglot</a:t>
              </a:r>
              <a:endParaRPr lang="en-US" sz="1400" b="1" dirty="0">
                <a:solidFill>
                  <a:srgbClr val="000000"/>
                </a:solidFill>
                <a:latin typeface="Arial"/>
              </a:endParaRPr>
            </a:p>
          </p:txBody>
        </p:sp>
        <p:sp>
          <p:nvSpPr>
            <p:cNvPr id="87" name="Rectangle 86"/>
            <p:cNvSpPr/>
            <p:nvPr/>
          </p:nvSpPr>
          <p:spPr>
            <a:xfrm>
              <a:off x="685801" y="2717760"/>
              <a:ext cx="3505200" cy="21522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90" name="Group 89"/>
            <p:cNvGrpSpPr/>
            <p:nvPr/>
          </p:nvGrpSpPr>
          <p:grpSpPr>
            <a:xfrm>
              <a:off x="585430" y="4322195"/>
              <a:ext cx="1043768" cy="1118696"/>
              <a:chOff x="7498759" y="3411851"/>
              <a:chExt cx="1014038" cy="1019284"/>
            </a:xfrm>
          </p:grpSpPr>
          <p:sp>
            <p:nvSpPr>
              <p:cNvPr id="110" name="Can 109"/>
              <p:cNvSpPr/>
              <p:nvPr/>
            </p:nvSpPr>
            <p:spPr>
              <a:xfrm>
                <a:off x="7498759" y="3411851"/>
                <a:ext cx="916527" cy="930536"/>
              </a:xfrm>
              <a:prstGeom prst="can">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rgbClr val="FFFFFF"/>
                  </a:solidFill>
                  <a:latin typeface="Arial"/>
                </a:endParaRPr>
              </a:p>
            </p:txBody>
          </p:sp>
          <p:sp>
            <p:nvSpPr>
              <p:cNvPr id="111" name="Can 110"/>
              <p:cNvSpPr/>
              <p:nvPr/>
            </p:nvSpPr>
            <p:spPr>
              <a:xfrm>
                <a:off x="7596270" y="3500599"/>
                <a:ext cx="916527" cy="930536"/>
              </a:xfrm>
              <a:prstGeom prst="can">
                <a:avLst/>
              </a:prstGeom>
              <a:solidFill>
                <a:srgbClr val="008000"/>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err="1" smtClean="0">
                    <a:solidFill>
                      <a:srgbClr val="000000"/>
                    </a:solidFill>
                    <a:latin typeface="Arial"/>
                  </a:rPr>
                  <a:t>MongoDB</a:t>
                </a:r>
                <a:endParaRPr lang="en-US" sz="1200" b="1" dirty="0">
                  <a:solidFill>
                    <a:srgbClr val="000000"/>
                  </a:solidFill>
                  <a:latin typeface="Arial"/>
                </a:endParaRPr>
              </a:p>
            </p:txBody>
          </p:sp>
        </p:grpSp>
        <p:sp>
          <p:nvSpPr>
            <p:cNvPr id="92" name="Rectangle 91"/>
            <p:cNvSpPr/>
            <p:nvPr/>
          </p:nvSpPr>
          <p:spPr>
            <a:xfrm>
              <a:off x="1954264" y="4632390"/>
              <a:ext cx="1017535" cy="66279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smtClean="0">
                  <a:solidFill>
                    <a:srgbClr val="000000"/>
                  </a:solidFill>
                  <a:latin typeface="Arial"/>
                </a:rPr>
                <a:t>Converter (Software Server)</a:t>
              </a:r>
              <a:endParaRPr lang="en-US" sz="1200" b="1" dirty="0">
                <a:solidFill>
                  <a:srgbClr val="000000"/>
                </a:solidFill>
                <a:latin typeface="Arial"/>
              </a:endParaRPr>
            </a:p>
          </p:txBody>
        </p:sp>
        <p:cxnSp>
          <p:nvCxnSpPr>
            <p:cNvPr id="103" name="Straight Arrow Connector 102"/>
            <p:cNvCxnSpPr/>
            <p:nvPr/>
          </p:nvCxnSpPr>
          <p:spPr>
            <a:xfrm>
              <a:off x="3727723" y="4356484"/>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45349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86" idx="2"/>
            </p:cNvCxnSpPr>
            <p:nvPr/>
          </p:nvCxnSpPr>
          <p:spPr>
            <a:xfrm>
              <a:off x="3046110" y="3728309"/>
              <a:ext cx="0" cy="37949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2074581" y="3747917"/>
              <a:ext cx="0" cy="3402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2" idx="1"/>
            </p:cNvCxnSpPr>
            <p:nvPr/>
          </p:nvCxnSpPr>
          <p:spPr>
            <a:xfrm flipH="1" flipV="1">
              <a:off x="1733176" y="4963495"/>
              <a:ext cx="221088" cy="2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1748118" y="3771191"/>
              <a:ext cx="4483" cy="11923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1221332" y="3747917"/>
              <a:ext cx="11862" cy="60630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523061" y="1696949"/>
              <a:ext cx="1439339" cy="307777"/>
            </a:xfrm>
            <a:prstGeom prst="rect">
              <a:avLst/>
            </a:prstGeom>
            <a:noFill/>
          </p:spPr>
          <p:txBody>
            <a:bodyPr wrap="square" rtlCol="0">
              <a:spAutoFit/>
            </a:bodyPr>
            <a:lstStyle/>
            <a:p>
              <a:pPr algn="l"/>
              <a:r>
                <a:rPr lang="en-US" sz="1400" b="1" dirty="0" smtClean="0">
                  <a:solidFill>
                    <a:srgbClr val="4E5782"/>
                  </a:solidFill>
                  <a:latin typeface="Arial" panose="020B0604020202020204" pitchFamily="34" charset="0"/>
                  <a:ea typeface="ＭＳ Ｐゴシック" charset="-128"/>
                </a:rPr>
                <a:t>HTTP/HTTPS</a:t>
              </a:r>
              <a:endParaRPr lang="en-US" sz="1400" b="1" dirty="0">
                <a:solidFill>
                  <a:srgbClr val="4E5782"/>
                </a:solidFill>
                <a:latin typeface="Arial" panose="020B0604020202020204" pitchFamily="34" charset="0"/>
                <a:ea typeface="ＭＳ Ｐゴシック" charset="-128"/>
              </a:endParaRPr>
            </a:p>
          </p:txBody>
        </p:sp>
        <p:sp>
          <p:nvSpPr>
            <p:cNvPr id="71" name="TextBox 70"/>
            <p:cNvSpPr txBox="1"/>
            <p:nvPr/>
          </p:nvSpPr>
          <p:spPr>
            <a:xfrm>
              <a:off x="727625" y="5469333"/>
              <a:ext cx="2396576" cy="461665"/>
            </a:xfrm>
            <a:prstGeom prst="rect">
              <a:avLst/>
            </a:prstGeom>
            <a:noFill/>
          </p:spPr>
          <p:txBody>
            <a:bodyPr wrap="square" rtlCol="0">
              <a:spAutoFit/>
            </a:bodyPr>
            <a:lstStyle/>
            <a:p>
              <a:pPr algn="l"/>
              <a:r>
                <a:rPr lang="en-US" sz="2400" b="1" dirty="0" smtClean="0">
                  <a:solidFill>
                    <a:srgbClr val="4E5782"/>
                  </a:solidFill>
                  <a:latin typeface="Arial" panose="020B0604020202020204" pitchFamily="34" charset="0"/>
                  <a:ea typeface="ＭＳ Ｐゴシック" charset="-128"/>
                </a:rPr>
                <a:t>Conversions</a:t>
              </a:r>
              <a:endParaRPr lang="en-US" sz="2400" b="1" dirty="0">
                <a:solidFill>
                  <a:srgbClr val="4E5782"/>
                </a:solidFill>
                <a:latin typeface="Arial" panose="020B0604020202020204" pitchFamily="34" charset="0"/>
                <a:ea typeface="ＭＳ Ｐゴシック" charset="-128"/>
              </a:endParaRPr>
            </a:p>
          </p:txBody>
        </p:sp>
        <p:sp>
          <p:nvSpPr>
            <p:cNvPr id="74" name="TextBox 73"/>
            <p:cNvSpPr txBox="1"/>
            <p:nvPr/>
          </p:nvSpPr>
          <p:spPr>
            <a:xfrm>
              <a:off x="2182058" y="3249051"/>
              <a:ext cx="284662" cy="259056"/>
            </a:xfrm>
            <a:prstGeom prst="rect">
              <a:avLst/>
            </a:prstGeom>
            <a:noFill/>
          </p:spPr>
          <p:txBody>
            <a:bodyPr wrap="square" rtlCol="0">
              <a:spAutoFit/>
            </a:bodyPr>
            <a:lstStyle/>
            <a:p>
              <a:pPr algn="l"/>
              <a:r>
                <a:rPr lang="en-US" sz="1400" dirty="0" smtClean="0">
                  <a:solidFill>
                    <a:srgbClr val="4E5782"/>
                  </a:solidFill>
                  <a:latin typeface="Arial" panose="020B0604020202020204" pitchFamily="34" charset="0"/>
                  <a:ea typeface="ＭＳ Ｐゴシック" charset="-128"/>
                </a:rPr>
                <a:t>…</a:t>
              </a:r>
              <a:endParaRPr lang="en-US" sz="1400" dirty="0">
                <a:solidFill>
                  <a:srgbClr val="4E5782"/>
                </a:solidFill>
                <a:latin typeface="Arial" panose="020B0604020202020204" pitchFamily="34" charset="0"/>
                <a:ea typeface="ＭＳ Ｐゴシック" charset="-128"/>
              </a:endParaRPr>
            </a:p>
          </p:txBody>
        </p:sp>
        <p:sp>
          <p:nvSpPr>
            <p:cNvPr id="75" name="TextBox 74"/>
            <p:cNvSpPr txBox="1"/>
            <p:nvPr/>
          </p:nvSpPr>
          <p:spPr>
            <a:xfrm>
              <a:off x="2950160" y="4789061"/>
              <a:ext cx="284662" cy="259056"/>
            </a:xfrm>
            <a:prstGeom prst="rect">
              <a:avLst/>
            </a:prstGeom>
            <a:noFill/>
          </p:spPr>
          <p:txBody>
            <a:bodyPr wrap="square" rtlCol="0">
              <a:spAutoFit/>
            </a:bodyPr>
            <a:lstStyle/>
            <a:p>
              <a:pPr algn="l"/>
              <a:r>
                <a:rPr lang="en-US" sz="1400" dirty="0" smtClean="0">
                  <a:solidFill>
                    <a:srgbClr val="4E5782"/>
                  </a:solidFill>
                  <a:latin typeface="Arial" panose="020B0604020202020204" pitchFamily="34" charset="0"/>
                  <a:ea typeface="ＭＳ Ｐゴシック" charset="-128"/>
                </a:rPr>
                <a:t>…</a:t>
              </a:r>
              <a:endParaRPr lang="en-US" sz="1400" dirty="0">
                <a:solidFill>
                  <a:srgbClr val="4E5782"/>
                </a:solidFill>
                <a:latin typeface="Arial" panose="020B0604020202020204" pitchFamily="34" charset="0"/>
                <a:ea typeface="ＭＳ Ｐゴシック" charset="-128"/>
              </a:endParaRPr>
            </a:p>
          </p:txBody>
        </p:sp>
        <p:grpSp>
          <p:nvGrpSpPr>
            <p:cNvPr id="130" name="Group 129"/>
            <p:cNvGrpSpPr/>
            <p:nvPr/>
          </p:nvGrpSpPr>
          <p:grpSpPr>
            <a:xfrm>
              <a:off x="4483080" y="2717758"/>
              <a:ext cx="4222482" cy="3219367"/>
              <a:chOff x="4330680" y="2717758"/>
              <a:chExt cx="4222482" cy="3219367"/>
            </a:xfrm>
          </p:grpSpPr>
          <p:sp useBgFill="1">
            <p:nvSpPr>
              <p:cNvPr id="77" name="Rounded Rectangle 76"/>
              <p:cNvSpPr/>
              <p:nvPr/>
            </p:nvSpPr>
            <p:spPr>
              <a:xfrm>
                <a:off x="4330680" y="2717758"/>
                <a:ext cx="4222482" cy="3185469"/>
              </a:xfrm>
              <a:prstGeom prst="roundRect">
                <a:avLst>
                  <a:gd name="adj" fmla="val 6392"/>
                </a:avLst>
              </a:prstGeom>
              <a:ln>
                <a:solidFill>
                  <a:schemeClr val="accent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a:solidFill>
                    <a:srgbClr val="FFFFFF"/>
                  </a:solidFill>
                  <a:latin typeface="Arial"/>
                </a:endParaRPr>
              </a:p>
            </p:txBody>
          </p:sp>
          <p:sp>
            <p:nvSpPr>
              <p:cNvPr id="80" name="Rectangle 79"/>
              <p:cNvSpPr/>
              <p:nvPr/>
            </p:nvSpPr>
            <p:spPr>
              <a:xfrm>
                <a:off x="4473295" y="4631389"/>
                <a:ext cx="1090919" cy="644040"/>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rgbClr val="000000"/>
                    </a:solidFill>
                    <a:latin typeface="Arial"/>
                  </a:rPr>
                  <a:t>Extractor</a:t>
                </a:r>
              </a:p>
            </p:txBody>
          </p:sp>
          <p:sp>
            <p:nvSpPr>
              <p:cNvPr id="81" name="Rectangle 80"/>
              <p:cNvSpPr/>
              <p:nvPr/>
            </p:nvSpPr>
            <p:spPr>
              <a:xfrm>
                <a:off x="5766354" y="4631389"/>
                <a:ext cx="1214784" cy="626211"/>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rgbClr val="000000"/>
                    </a:solidFill>
                    <a:latin typeface="Arial"/>
                  </a:rPr>
                  <a:t>Extractor</a:t>
                </a:r>
              </a:p>
            </p:txBody>
          </p:sp>
          <p:sp>
            <p:nvSpPr>
              <p:cNvPr id="83" name="Rectangle 82"/>
              <p:cNvSpPr/>
              <p:nvPr/>
            </p:nvSpPr>
            <p:spPr>
              <a:xfrm>
                <a:off x="4495800" y="3124200"/>
                <a:ext cx="1143094" cy="604109"/>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err="1" smtClean="0">
                    <a:solidFill>
                      <a:srgbClr val="DDDDDD">
                        <a:lumMod val="10000"/>
                      </a:srgbClr>
                    </a:solidFill>
                    <a:latin typeface="Arial"/>
                  </a:rPr>
                  <a:t>Clowder</a:t>
                </a:r>
                <a:endParaRPr lang="en-US" sz="1400" b="1" dirty="0" smtClean="0">
                  <a:solidFill>
                    <a:srgbClr val="DDDDDD">
                      <a:lumMod val="10000"/>
                    </a:srgbClr>
                  </a:solidFill>
                  <a:latin typeface="Arial"/>
                </a:endParaRPr>
              </a:p>
            </p:txBody>
          </p:sp>
          <p:sp>
            <p:nvSpPr>
              <p:cNvPr id="84" name="Rectangle 83"/>
              <p:cNvSpPr/>
              <p:nvPr/>
            </p:nvSpPr>
            <p:spPr>
              <a:xfrm>
                <a:off x="5791200" y="3124200"/>
                <a:ext cx="1110839" cy="579246"/>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err="1" smtClean="0">
                    <a:solidFill>
                      <a:srgbClr val="000000"/>
                    </a:solidFill>
                    <a:latin typeface="Arial"/>
                  </a:rPr>
                  <a:t>Clowder</a:t>
                </a:r>
                <a:endParaRPr lang="en-US" sz="1400" b="1" dirty="0" smtClean="0">
                  <a:solidFill>
                    <a:srgbClr val="000000"/>
                  </a:solidFill>
                  <a:latin typeface="Arial"/>
                </a:endParaRPr>
              </a:p>
            </p:txBody>
          </p:sp>
          <p:sp>
            <p:nvSpPr>
              <p:cNvPr id="88" name="Rectangle 87"/>
              <p:cNvSpPr/>
              <p:nvPr/>
            </p:nvSpPr>
            <p:spPr>
              <a:xfrm>
                <a:off x="4473295" y="2723502"/>
                <a:ext cx="3984905" cy="209488"/>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89" name="Group 88"/>
              <p:cNvGrpSpPr/>
              <p:nvPr/>
            </p:nvGrpSpPr>
            <p:grpSpPr>
              <a:xfrm>
                <a:off x="7239005" y="4267201"/>
                <a:ext cx="1219201" cy="1142999"/>
                <a:chOff x="7362603" y="3455026"/>
                <a:chExt cx="1168442" cy="1172152"/>
              </a:xfrm>
            </p:grpSpPr>
            <p:sp>
              <p:nvSpPr>
                <p:cNvPr id="112" name="Can 111"/>
                <p:cNvSpPr/>
                <p:nvPr/>
              </p:nvSpPr>
              <p:spPr>
                <a:xfrm>
                  <a:off x="7362603" y="3455026"/>
                  <a:ext cx="1032283" cy="88736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rgbClr val="FFFFFF"/>
                    </a:solidFill>
                    <a:latin typeface="Arial"/>
                  </a:endParaRPr>
                </a:p>
              </p:txBody>
            </p:sp>
            <p:sp>
              <p:nvSpPr>
                <p:cNvPr id="113" name="Can 112"/>
                <p:cNvSpPr/>
                <p:nvPr/>
              </p:nvSpPr>
              <p:spPr>
                <a:xfrm>
                  <a:off x="7508655" y="3689457"/>
                  <a:ext cx="1022390" cy="93772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err="1" smtClean="0">
                      <a:solidFill>
                        <a:srgbClr val="000000"/>
                      </a:solidFill>
                      <a:latin typeface="Arial"/>
                    </a:rPr>
                    <a:t>MongoDB</a:t>
                  </a:r>
                  <a:r>
                    <a:rPr lang="en-US" sz="1200" b="1" dirty="0" smtClean="0">
                      <a:solidFill>
                        <a:srgbClr val="000000"/>
                      </a:solidFill>
                      <a:latin typeface="Arial"/>
                    </a:rPr>
                    <a:t> (Data, Metadata)</a:t>
                  </a:r>
                  <a:endParaRPr lang="en-US" sz="1200" b="1" dirty="0">
                    <a:solidFill>
                      <a:srgbClr val="000000"/>
                    </a:solidFill>
                    <a:latin typeface="Arial"/>
                  </a:endParaRPr>
                </a:p>
              </p:txBody>
            </p:sp>
          </p:grpSp>
          <p:cxnSp>
            <p:nvCxnSpPr>
              <p:cNvPr id="93" name="Straight Arrow Connector 92"/>
              <p:cNvCxnSpPr>
                <a:endCxn id="81" idx="0"/>
              </p:cNvCxnSpPr>
              <p:nvPr/>
            </p:nvCxnSpPr>
            <p:spPr>
              <a:xfrm>
                <a:off x="637374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81" idx="3"/>
                <a:endCxn id="81" idx="3"/>
              </p:cNvCxnSpPr>
              <p:nvPr/>
            </p:nvCxnSpPr>
            <p:spPr>
              <a:xfrm>
                <a:off x="6981137" y="4944494"/>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4" idx="2"/>
              </p:cNvCxnSpPr>
              <p:nvPr/>
            </p:nvCxnSpPr>
            <p:spPr>
              <a:xfrm>
                <a:off x="6346619" y="3703446"/>
                <a:ext cx="6479" cy="41148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1" idx="3"/>
              </p:cNvCxnSpPr>
              <p:nvPr/>
            </p:nvCxnSpPr>
            <p:spPr>
              <a:xfrm>
                <a:off x="6981137" y="4944494"/>
                <a:ext cx="181343"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7162480" y="3610811"/>
                <a:ext cx="0" cy="133368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929164" y="3610810"/>
                <a:ext cx="2333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934200" y="3352800"/>
                <a:ext cx="838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112" idx="1"/>
              </p:cNvCxnSpPr>
              <p:nvPr/>
            </p:nvCxnSpPr>
            <p:spPr>
              <a:xfrm>
                <a:off x="7772399" y="3352800"/>
                <a:ext cx="5166" cy="91440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048550" y="3747917"/>
                <a:ext cx="6479" cy="35988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endCxn id="80" idx="0"/>
              </p:cNvCxnSpPr>
              <p:nvPr/>
            </p:nvCxnSpPr>
            <p:spPr>
              <a:xfrm>
                <a:off x="501875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473295" y="5475460"/>
                <a:ext cx="2003705" cy="461665"/>
              </a:xfrm>
              <a:prstGeom prst="rect">
                <a:avLst/>
              </a:prstGeom>
              <a:noFill/>
            </p:spPr>
            <p:txBody>
              <a:bodyPr wrap="square" rtlCol="0">
                <a:spAutoFit/>
              </a:bodyPr>
              <a:lstStyle/>
              <a:p>
                <a:pPr algn="l"/>
                <a:r>
                  <a:rPr lang="en-US" sz="2400" b="1" dirty="0" smtClean="0">
                    <a:solidFill>
                      <a:srgbClr val="4E5782"/>
                    </a:solidFill>
                    <a:latin typeface="Arial" panose="020B0604020202020204" pitchFamily="34" charset="0"/>
                    <a:ea typeface="ＭＳ Ｐゴシック" charset="-128"/>
                  </a:rPr>
                  <a:t>Extraction</a:t>
                </a:r>
                <a:r>
                  <a:rPr lang="en-US" sz="2400" b="1" dirty="0">
                    <a:solidFill>
                      <a:srgbClr val="4E5782"/>
                    </a:solidFill>
                    <a:latin typeface="Arial" panose="020B0604020202020204" pitchFamily="34" charset="0"/>
                    <a:ea typeface="ＭＳ Ｐゴシック" charset="-128"/>
                  </a:rPr>
                  <a:t>s</a:t>
                </a:r>
              </a:p>
            </p:txBody>
          </p:sp>
          <p:sp>
            <p:nvSpPr>
              <p:cNvPr id="73" name="TextBox 72"/>
              <p:cNvSpPr txBox="1"/>
              <p:nvPr/>
            </p:nvSpPr>
            <p:spPr>
              <a:xfrm>
                <a:off x="5562600" y="3276600"/>
                <a:ext cx="284662" cy="259056"/>
              </a:xfrm>
              <a:prstGeom prst="rect">
                <a:avLst/>
              </a:prstGeom>
              <a:noFill/>
            </p:spPr>
            <p:txBody>
              <a:bodyPr wrap="square" rtlCol="0">
                <a:spAutoFit/>
              </a:bodyPr>
              <a:lstStyle/>
              <a:p>
                <a:pPr algn="l"/>
                <a:r>
                  <a:rPr lang="en-US" sz="1400" dirty="0" smtClean="0">
                    <a:solidFill>
                      <a:srgbClr val="4E5782"/>
                    </a:solidFill>
                    <a:latin typeface="Arial" panose="020B0604020202020204" pitchFamily="34" charset="0"/>
                    <a:ea typeface="ＭＳ Ｐゴシック" charset="-128"/>
                  </a:rPr>
                  <a:t>…</a:t>
                </a:r>
                <a:endParaRPr lang="en-US" sz="1400" dirty="0">
                  <a:solidFill>
                    <a:srgbClr val="4E5782"/>
                  </a:solidFill>
                  <a:latin typeface="Arial" panose="020B0604020202020204" pitchFamily="34" charset="0"/>
                  <a:ea typeface="ＭＳ Ｐゴシック" charset="-128"/>
                </a:endParaRPr>
              </a:p>
            </p:txBody>
          </p:sp>
          <p:sp>
            <p:nvSpPr>
              <p:cNvPr id="76" name="TextBox 75"/>
              <p:cNvSpPr txBox="1"/>
              <p:nvPr/>
            </p:nvSpPr>
            <p:spPr>
              <a:xfrm>
                <a:off x="5514523" y="4787023"/>
                <a:ext cx="284662" cy="259056"/>
              </a:xfrm>
              <a:prstGeom prst="rect">
                <a:avLst/>
              </a:prstGeom>
              <a:noFill/>
            </p:spPr>
            <p:txBody>
              <a:bodyPr wrap="square" rtlCol="0">
                <a:spAutoFit/>
              </a:bodyPr>
              <a:lstStyle/>
              <a:p>
                <a:pPr algn="l"/>
                <a:r>
                  <a:rPr lang="en-US" sz="1400" dirty="0" smtClean="0">
                    <a:solidFill>
                      <a:srgbClr val="4E5782"/>
                    </a:solidFill>
                    <a:latin typeface="Arial" panose="020B0604020202020204" pitchFamily="34" charset="0"/>
                    <a:ea typeface="ＭＳ Ｐゴシック" charset="-128"/>
                  </a:rPr>
                  <a:t>…</a:t>
                </a:r>
                <a:endParaRPr lang="en-US" sz="1400" dirty="0">
                  <a:solidFill>
                    <a:srgbClr val="4E5782"/>
                  </a:solidFill>
                  <a:latin typeface="Arial" panose="020B0604020202020204" pitchFamily="34" charset="0"/>
                  <a:ea typeface="ＭＳ Ｐゴシック" charset="-128"/>
                </a:endParaRPr>
              </a:p>
            </p:txBody>
          </p:sp>
        </p:grpSp>
        <p:sp>
          <p:nvSpPr>
            <p:cNvPr id="79" name="Can 78"/>
            <p:cNvSpPr/>
            <p:nvPr/>
          </p:nvSpPr>
          <p:spPr>
            <a:xfrm rot="16200000">
              <a:off x="4356715" y="1629375"/>
              <a:ext cx="246424" cy="5203274"/>
            </a:xfrm>
            <a:prstGeom prst="can">
              <a:avLst/>
            </a:prstGeom>
            <a:solidFill>
              <a:srgbClr val="FF6600"/>
            </a:solidFill>
            <a:ln>
              <a:solidFill>
                <a:srgbClr val="FF6600"/>
              </a:solidFill>
            </a:ln>
          </p:spPr>
          <p:style>
            <a:lnRef idx="2">
              <a:schemeClr val="accent6">
                <a:shade val="50000"/>
              </a:schemeClr>
            </a:lnRef>
            <a:fillRef idx="1">
              <a:schemeClr val="accent6"/>
            </a:fillRef>
            <a:effectRef idx="0">
              <a:schemeClr val="accent6"/>
            </a:effectRef>
            <a:fontRef idx="minor">
              <a:schemeClr val="lt1"/>
            </a:fontRef>
          </p:style>
          <p:txBody>
            <a:bodyPr vert="vert" anchor="ctr"/>
            <a:lstStyle/>
            <a:p>
              <a:pPr>
                <a:defRPr/>
              </a:pPr>
              <a:r>
                <a:rPr lang="en-US" sz="1400" b="1" dirty="0" err="1" smtClean="0">
                  <a:solidFill>
                    <a:srgbClr val="000000"/>
                  </a:solidFill>
                  <a:latin typeface="Arial"/>
                </a:rPr>
                <a:t>RabbitMQ</a:t>
              </a:r>
              <a:r>
                <a:rPr lang="en-US" sz="1400" b="1" dirty="0" smtClean="0">
                  <a:solidFill>
                    <a:srgbClr val="000000"/>
                  </a:solidFill>
                  <a:latin typeface="Arial"/>
                </a:rPr>
                <a:t> (Event Bus)</a:t>
              </a:r>
              <a:endParaRPr lang="en-US" sz="1400" b="1" i="1" dirty="0">
                <a:solidFill>
                  <a:srgbClr val="000000"/>
                </a:solidFill>
                <a:latin typeface="Arial"/>
              </a:endParaRPr>
            </a:p>
          </p:txBody>
        </p:sp>
        <p:sp>
          <p:nvSpPr>
            <p:cNvPr id="5" name="Rectangle 4"/>
            <p:cNvSpPr/>
            <p:nvPr/>
          </p:nvSpPr>
          <p:spPr>
            <a:xfrm>
              <a:off x="939150" y="1979805"/>
              <a:ext cx="7290450" cy="497271"/>
            </a:xfrm>
            <a:prstGeom prst="rect">
              <a:avLst/>
            </a:prstGeom>
            <a:solidFill>
              <a:srgbClr val="996633"/>
            </a:solidFill>
            <a:ln>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smtClean="0">
                  <a:solidFill>
                    <a:srgbClr val="DDDDDD">
                      <a:lumMod val="10000"/>
                    </a:srgbClr>
                  </a:solidFill>
                  <a:latin typeface="Arial"/>
                </a:rPr>
                <a:t>Fence (API Gateway)</a:t>
              </a:r>
              <a:endParaRPr lang="en-US" sz="1600" b="1" dirty="0">
                <a:solidFill>
                  <a:srgbClr val="DDDDDD">
                    <a:lumMod val="10000"/>
                  </a:srgbClr>
                </a:solidFill>
                <a:latin typeface="Arial"/>
              </a:endParaRPr>
            </a:p>
          </p:txBody>
        </p:sp>
        <p:cxnSp>
          <p:nvCxnSpPr>
            <p:cNvPr id="61" name="Straight Arrow Connector 60"/>
            <p:cNvCxnSpPr/>
            <p:nvPr/>
          </p:nvCxnSpPr>
          <p:spPr>
            <a:xfrm flipV="1">
              <a:off x="2545164" y="1712255"/>
              <a:ext cx="0" cy="24493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6004924" y="1712255"/>
              <a:ext cx="0" cy="27146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5999662" y="1696949"/>
              <a:ext cx="1439339" cy="307777"/>
            </a:xfrm>
            <a:prstGeom prst="rect">
              <a:avLst/>
            </a:prstGeom>
            <a:noFill/>
          </p:spPr>
          <p:txBody>
            <a:bodyPr wrap="square" rtlCol="0">
              <a:spAutoFit/>
            </a:bodyPr>
            <a:lstStyle/>
            <a:p>
              <a:pPr algn="l"/>
              <a:r>
                <a:rPr lang="en-US" sz="1400" b="1" dirty="0" smtClean="0">
                  <a:solidFill>
                    <a:srgbClr val="4E5782"/>
                  </a:solidFill>
                  <a:latin typeface="Arial" panose="020B0604020202020204" pitchFamily="34" charset="0"/>
                  <a:ea typeface="ＭＳ Ｐゴシック" charset="-128"/>
                </a:rPr>
                <a:t>HTTP/HTTPS</a:t>
              </a:r>
              <a:endParaRPr lang="en-US" sz="1400" b="1" dirty="0">
                <a:solidFill>
                  <a:srgbClr val="4E5782"/>
                </a:solidFill>
                <a:latin typeface="Arial" panose="020B0604020202020204" pitchFamily="34" charset="0"/>
                <a:ea typeface="ＭＳ Ｐゴシック" charset="-128"/>
              </a:endParaRPr>
            </a:p>
          </p:txBody>
        </p:sp>
        <p:cxnSp>
          <p:nvCxnSpPr>
            <p:cNvPr id="21" name="Straight Arrow Connector 20"/>
            <p:cNvCxnSpPr>
              <a:stCxn id="5" idx="2"/>
              <a:endCxn id="87" idx="0"/>
            </p:cNvCxnSpPr>
            <p:nvPr/>
          </p:nvCxnSpPr>
          <p:spPr>
            <a:xfrm flipH="1">
              <a:off x="2438401" y="2477076"/>
              <a:ext cx="2145974" cy="2406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77" idx="0"/>
            </p:cNvCxnSpPr>
            <p:nvPr/>
          </p:nvCxnSpPr>
          <p:spPr>
            <a:xfrm>
              <a:off x="4584375" y="2477076"/>
              <a:ext cx="2009946" cy="2406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14" name="Straight Arrow Connector 113"/>
          <p:cNvCxnSpPr/>
          <p:nvPr/>
        </p:nvCxnSpPr>
        <p:spPr>
          <a:xfrm>
            <a:off x="3048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51816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6477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6002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29794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Ecosystems and Climate Change</a:t>
            </a:r>
            <a:endParaRPr lang="en-US" dirty="0"/>
          </a:p>
        </p:txBody>
      </p:sp>
      <p:sp>
        <p:nvSpPr>
          <p:cNvPr id="3" name="Content Placeholder 2"/>
          <p:cNvSpPr>
            <a:spLocks noGrp="1"/>
          </p:cNvSpPr>
          <p:nvPr>
            <p:ph idx="1"/>
          </p:nvPr>
        </p:nvSpPr>
        <p:spPr/>
        <p:txBody>
          <a:bodyPr/>
          <a:lstStyle/>
          <a:p>
            <a:r>
              <a:rPr lang="en-US" dirty="0" smtClean="0"/>
              <a:t>Data with Unstructured Aspects:</a:t>
            </a:r>
          </a:p>
          <a:p>
            <a:pPr lvl="1"/>
            <a:r>
              <a:rPr lang="en-US" dirty="0" smtClean="0"/>
              <a:t>MODIS (Multi-spectral)</a:t>
            </a:r>
          </a:p>
          <a:p>
            <a:pPr lvl="1"/>
            <a:r>
              <a:rPr lang="en-US" dirty="0" err="1" smtClean="0"/>
              <a:t>Lidar</a:t>
            </a:r>
            <a:endParaRPr lang="en-US" dirty="0" smtClean="0"/>
          </a:p>
          <a:p>
            <a:pPr lvl="1"/>
            <a:r>
              <a:rPr lang="en-US" dirty="0" err="1" smtClean="0"/>
              <a:t>Palsar</a:t>
            </a:r>
            <a:r>
              <a:rPr lang="en-US" dirty="0" smtClean="0"/>
              <a:t> (Radar)</a:t>
            </a:r>
          </a:p>
          <a:p>
            <a:pPr lvl="1"/>
            <a:r>
              <a:rPr lang="en-US" dirty="0" err="1" smtClean="0"/>
              <a:t>Aviris</a:t>
            </a:r>
            <a:r>
              <a:rPr lang="en-US" dirty="0" smtClean="0"/>
              <a:t> (Airborne Infrared Spectrometer)</a:t>
            </a:r>
          </a:p>
          <a:p>
            <a:pPr lvl="1"/>
            <a:r>
              <a:rPr lang="en-US" dirty="0" smtClean="0"/>
              <a:t>Landsat (Images)</a:t>
            </a:r>
          </a:p>
          <a:p>
            <a:pPr lvl="1"/>
            <a:endParaRPr lang="en-US" dirty="0" smtClean="0"/>
          </a:p>
          <a:p>
            <a:pPr lvl="1"/>
            <a:r>
              <a:rPr lang="en-US" dirty="0" smtClean="0"/>
              <a:t>Published results (e.g. tables, figures, plots)</a:t>
            </a:r>
          </a:p>
          <a:p>
            <a:pPr lvl="2"/>
            <a:r>
              <a:rPr lang="en-US" dirty="0" smtClean="0"/>
              <a:t>Manually done to ingest into BETY</a:t>
            </a:r>
            <a:endParaRPr lang="en-US" dirty="0"/>
          </a:p>
        </p:txBody>
      </p:sp>
    </p:spTree>
    <p:extLst>
      <p:ext uri="{BB962C8B-B14F-4D97-AF65-F5344CB8AC3E}">
        <p14:creationId xmlns:p14="http://schemas.microsoft.com/office/powerpoint/2010/main" val="14630610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anim calcmode="lin" valueType="num">
                                      <p:cBhvr additive="base">
                                        <p:cTn id="11"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stCxn id="5" idx="5"/>
            <a:endCxn id="4" idx="1"/>
          </p:cNvCxnSpPr>
          <p:nvPr/>
        </p:nvCxnSpPr>
        <p:spPr>
          <a:xfrm>
            <a:off x="1858448" y="3057245"/>
            <a:ext cx="4237552" cy="86122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24" idx="6"/>
            <a:endCxn id="4" idx="1"/>
          </p:cNvCxnSpPr>
          <p:nvPr/>
        </p:nvCxnSpPr>
        <p:spPr>
          <a:xfrm>
            <a:off x="4664075" y="3536950"/>
            <a:ext cx="1431925" cy="381516"/>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457200" y="1066800"/>
            <a:ext cx="8229600" cy="4724400"/>
          </a:xfrm>
        </p:spPr>
        <p:txBody>
          <a:bodyPr/>
          <a:lstStyle/>
          <a:p>
            <a:r>
              <a:rPr lang="en-US" dirty="0" smtClean="0"/>
              <a:t>Settlement Vegetation data</a:t>
            </a:r>
          </a:p>
          <a:p>
            <a:r>
              <a:rPr lang="en-US" dirty="0" smtClean="0"/>
              <a:t>Born Physical</a:t>
            </a:r>
          </a:p>
          <a:p>
            <a:pPr lvl="1"/>
            <a:r>
              <a:rPr lang="en-US" dirty="0" smtClean="0"/>
              <a:t>Paper, Microfiche, Alphanumeric/Color coded on vellum sheets</a:t>
            </a:r>
          </a:p>
          <a:p>
            <a:r>
              <a:rPr lang="en-US" dirty="0" smtClean="0"/>
              <a:t>Born Digital</a:t>
            </a:r>
          </a:p>
          <a:p>
            <a:pPr lvl="1"/>
            <a:r>
              <a:rPr lang="en-US" dirty="0" smtClean="0"/>
              <a:t>PDF, JPEG, GIF, TIFF, XLS, XLSX, CSV, SHP, </a:t>
            </a:r>
            <a:r>
              <a:rPr lang="en-US" dirty="0" err="1" smtClean="0"/>
              <a:t>netCDF</a:t>
            </a:r>
            <a:r>
              <a:rPr lang="en-US" dirty="0" smtClean="0"/>
              <a:t>, HDF5, XML, GRIB, GRIB2, </a:t>
            </a:r>
            <a:r>
              <a:rPr lang="en-US" dirty="0" err="1" smtClean="0"/>
              <a:t>geoTIFF</a:t>
            </a:r>
            <a:r>
              <a:rPr lang="en-US" dirty="0" smtClean="0"/>
              <a:t>, DBF, BIL, BIP, ARC, SDTS, SRTM, IMG, UA, LGW, SXW, ODS</a:t>
            </a:r>
          </a:p>
          <a:p>
            <a:pPr lvl="1"/>
            <a:r>
              <a:rPr lang="en-US" dirty="0" smtClean="0"/>
              <a:t>Ad hoc formats:</a:t>
            </a:r>
          </a:p>
          <a:p>
            <a:pPr lvl="2"/>
            <a:r>
              <a:rPr lang="en-US" dirty="0" smtClean="0"/>
              <a:t>Spreadsheets</a:t>
            </a:r>
          </a:p>
          <a:p>
            <a:pPr lvl="2"/>
            <a:r>
              <a:rPr lang="en-US" dirty="0" smtClean="0"/>
              <a:t>Databases</a:t>
            </a:r>
          </a:p>
          <a:p>
            <a:pPr lvl="2"/>
            <a:r>
              <a:rPr lang="en-US" dirty="0" smtClean="0"/>
              <a:t>Services</a:t>
            </a:r>
          </a:p>
          <a:p>
            <a:pPr lvl="2"/>
            <a:r>
              <a:rPr lang="en-US" dirty="0" smtClean="0"/>
              <a:t>R Data</a:t>
            </a:r>
          </a:p>
          <a:p>
            <a:pPr lvl="2"/>
            <a:r>
              <a:rPr lang="en-US" dirty="0" err="1" smtClean="0"/>
              <a:t>Matlab</a:t>
            </a:r>
            <a:r>
              <a:rPr lang="en-US" dirty="0" smtClean="0"/>
              <a:t> Data</a:t>
            </a:r>
          </a:p>
        </p:txBody>
      </p:sp>
      <p:sp>
        <p:nvSpPr>
          <p:cNvPr id="2" name="Title 1"/>
          <p:cNvSpPr>
            <a:spLocks noGrp="1"/>
          </p:cNvSpPr>
          <p:nvPr>
            <p:ph type="title"/>
          </p:nvPr>
        </p:nvSpPr>
        <p:spPr>
          <a:xfrm>
            <a:off x="457200" y="274638"/>
            <a:ext cx="8229600" cy="563562"/>
          </a:xfrm>
        </p:spPr>
        <p:txBody>
          <a:bodyPr/>
          <a:lstStyle/>
          <a:p>
            <a:r>
              <a:rPr lang="en-US" dirty="0" smtClean="0"/>
              <a:t>Ecosystems and Climate Change</a:t>
            </a:r>
            <a:endParaRPr lang="en-US" dirty="0"/>
          </a:p>
        </p:txBody>
      </p:sp>
      <p:sp>
        <p:nvSpPr>
          <p:cNvPr id="4" name="TextBox 3"/>
          <p:cNvSpPr txBox="1"/>
          <p:nvPr/>
        </p:nvSpPr>
        <p:spPr>
          <a:xfrm>
            <a:off x="6096000" y="3733800"/>
            <a:ext cx="2667000" cy="369332"/>
          </a:xfrm>
          <a:prstGeom prst="rect">
            <a:avLst/>
          </a:prstGeom>
          <a:noFill/>
        </p:spPr>
        <p:txBody>
          <a:bodyPr wrap="square" rtlCol="0">
            <a:spAutoFit/>
          </a:bodyPr>
          <a:lstStyle/>
          <a:p>
            <a:pPr marL="285750" indent="-285750" algn="l">
              <a:buFont typeface="Arial"/>
              <a:buChar char="•"/>
            </a:pPr>
            <a:r>
              <a:rPr lang="en-US" dirty="0" smtClean="0"/>
              <a:t>Document</a:t>
            </a:r>
          </a:p>
        </p:txBody>
      </p:sp>
      <p:sp>
        <p:nvSpPr>
          <p:cNvPr id="5" name="Oval 4"/>
          <p:cNvSpPr/>
          <p:nvPr/>
        </p:nvSpPr>
        <p:spPr>
          <a:xfrm>
            <a:off x="1143000" y="2667000"/>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825875" y="3308350"/>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829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stCxn id="5" idx="5"/>
            <a:endCxn id="4" idx="1"/>
          </p:cNvCxnSpPr>
          <p:nvPr/>
        </p:nvCxnSpPr>
        <p:spPr>
          <a:xfrm>
            <a:off x="2586582" y="3113690"/>
            <a:ext cx="3509418" cy="9432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24" idx="6"/>
            <a:endCxn id="4" idx="1"/>
          </p:cNvCxnSpPr>
          <p:nvPr/>
        </p:nvCxnSpPr>
        <p:spPr>
          <a:xfrm>
            <a:off x="3379964" y="2944282"/>
            <a:ext cx="2716036" cy="111268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2" idx="6"/>
            <a:endCxn id="4" idx="1"/>
          </p:cNvCxnSpPr>
          <p:nvPr/>
        </p:nvCxnSpPr>
        <p:spPr>
          <a:xfrm>
            <a:off x="3974159" y="2942633"/>
            <a:ext cx="2121841" cy="11143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3" idx="4"/>
            <a:endCxn id="4" idx="1"/>
          </p:cNvCxnSpPr>
          <p:nvPr/>
        </p:nvCxnSpPr>
        <p:spPr>
          <a:xfrm>
            <a:off x="5524500" y="3429000"/>
            <a:ext cx="571500" cy="6279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6" idx="4"/>
            <a:endCxn id="4" idx="1"/>
          </p:cNvCxnSpPr>
          <p:nvPr/>
        </p:nvCxnSpPr>
        <p:spPr>
          <a:xfrm>
            <a:off x="6057900" y="3429000"/>
            <a:ext cx="38100" cy="627966"/>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457200" y="1066800"/>
            <a:ext cx="8229600" cy="4724400"/>
          </a:xfrm>
        </p:spPr>
        <p:txBody>
          <a:bodyPr/>
          <a:lstStyle/>
          <a:p>
            <a:r>
              <a:rPr lang="en-US" dirty="0" smtClean="0"/>
              <a:t>Settlement Vegetation data</a:t>
            </a:r>
          </a:p>
          <a:p>
            <a:r>
              <a:rPr lang="en-US" dirty="0" smtClean="0"/>
              <a:t>Born Physical</a:t>
            </a:r>
          </a:p>
          <a:p>
            <a:pPr lvl="1"/>
            <a:r>
              <a:rPr lang="en-US" dirty="0" smtClean="0"/>
              <a:t>Paper, Microfiche, Alphanumeric/Color coded on vellum sheets</a:t>
            </a:r>
          </a:p>
          <a:p>
            <a:r>
              <a:rPr lang="en-US" dirty="0" smtClean="0"/>
              <a:t>Born Digital</a:t>
            </a:r>
          </a:p>
          <a:p>
            <a:pPr lvl="1"/>
            <a:r>
              <a:rPr lang="en-US" dirty="0" smtClean="0"/>
              <a:t>PDF, JPEG, GIF, TIFF, XLS, XLSX, CSV, SHP, </a:t>
            </a:r>
            <a:r>
              <a:rPr lang="en-US" dirty="0" err="1" smtClean="0"/>
              <a:t>netCDF</a:t>
            </a:r>
            <a:r>
              <a:rPr lang="en-US" dirty="0" smtClean="0"/>
              <a:t>, HDF5, XML, GRIB, GRIB2, </a:t>
            </a:r>
            <a:r>
              <a:rPr lang="en-US" dirty="0" err="1" smtClean="0"/>
              <a:t>geoTIFF</a:t>
            </a:r>
            <a:r>
              <a:rPr lang="en-US" dirty="0" smtClean="0"/>
              <a:t>, DBF, BIL, BIP, ARC, SDTS, SRTM, IMG, UA, LGW, SXW, ODS</a:t>
            </a:r>
          </a:p>
          <a:p>
            <a:pPr lvl="1"/>
            <a:r>
              <a:rPr lang="en-US" dirty="0" smtClean="0"/>
              <a:t>Ad hoc formats:</a:t>
            </a:r>
          </a:p>
          <a:p>
            <a:pPr lvl="2"/>
            <a:r>
              <a:rPr lang="en-US" dirty="0" smtClean="0"/>
              <a:t>Spreadsheets</a:t>
            </a:r>
          </a:p>
          <a:p>
            <a:pPr lvl="2"/>
            <a:r>
              <a:rPr lang="en-US" dirty="0" smtClean="0"/>
              <a:t>Databases</a:t>
            </a:r>
          </a:p>
          <a:p>
            <a:pPr lvl="2"/>
            <a:r>
              <a:rPr lang="en-US" dirty="0" smtClean="0"/>
              <a:t>Services</a:t>
            </a:r>
          </a:p>
          <a:p>
            <a:pPr lvl="2"/>
            <a:r>
              <a:rPr lang="en-US" dirty="0" smtClean="0"/>
              <a:t>R Data</a:t>
            </a:r>
          </a:p>
          <a:p>
            <a:pPr lvl="2"/>
            <a:r>
              <a:rPr lang="en-US" dirty="0" err="1" smtClean="0"/>
              <a:t>Matlab</a:t>
            </a:r>
            <a:r>
              <a:rPr lang="en-US" dirty="0" smtClean="0"/>
              <a:t> Data</a:t>
            </a:r>
          </a:p>
        </p:txBody>
      </p:sp>
      <p:sp>
        <p:nvSpPr>
          <p:cNvPr id="2" name="Title 1"/>
          <p:cNvSpPr>
            <a:spLocks noGrp="1"/>
          </p:cNvSpPr>
          <p:nvPr>
            <p:ph type="title"/>
          </p:nvPr>
        </p:nvSpPr>
        <p:spPr>
          <a:xfrm>
            <a:off x="457200" y="274638"/>
            <a:ext cx="8229600" cy="563562"/>
          </a:xfrm>
        </p:spPr>
        <p:txBody>
          <a:bodyPr/>
          <a:lstStyle/>
          <a:p>
            <a:r>
              <a:rPr lang="en-US" dirty="0" smtClean="0"/>
              <a:t>Ecosystems and Climate Change</a:t>
            </a:r>
            <a:endParaRPr lang="en-US" dirty="0"/>
          </a:p>
        </p:txBody>
      </p:sp>
      <p:sp>
        <p:nvSpPr>
          <p:cNvPr id="4" name="TextBox 3"/>
          <p:cNvSpPr txBox="1"/>
          <p:nvPr/>
        </p:nvSpPr>
        <p:spPr>
          <a:xfrm>
            <a:off x="6096000" y="3733800"/>
            <a:ext cx="2667000" cy="646331"/>
          </a:xfrm>
          <a:prstGeom prst="rect">
            <a:avLst/>
          </a:prstGeom>
          <a:noFill/>
        </p:spPr>
        <p:txBody>
          <a:bodyPr wrap="square" rtlCol="0">
            <a:spAutoFit/>
          </a:bodyPr>
          <a:lstStyle/>
          <a:p>
            <a:pPr marL="285750" indent="-285750" algn="l">
              <a:buFont typeface="Arial"/>
              <a:buChar char="•"/>
            </a:pPr>
            <a:r>
              <a:rPr lang="en-US" dirty="0" smtClean="0"/>
              <a:t>Document</a:t>
            </a:r>
          </a:p>
          <a:p>
            <a:pPr marL="285750" indent="-285750" algn="l">
              <a:buFont typeface="Arial"/>
              <a:buChar char="•"/>
            </a:pPr>
            <a:r>
              <a:rPr lang="en-US" dirty="0" smtClean="0"/>
              <a:t>Image</a:t>
            </a:r>
          </a:p>
        </p:txBody>
      </p:sp>
      <p:sp>
        <p:nvSpPr>
          <p:cNvPr id="5" name="Oval 4"/>
          <p:cNvSpPr/>
          <p:nvPr/>
        </p:nvSpPr>
        <p:spPr>
          <a:xfrm>
            <a:off x="1871134" y="2723445"/>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541764" y="2715682"/>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135959" y="2714033"/>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105400" y="2971800"/>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638800" y="2971800"/>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1070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stCxn id="5" idx="4"/>
            <a:endCxn id="4" idx="1"/>
          </p:cNvCxnSpPr>
          <p:nvPr/>
        </p:nvCxnSpPr>
        <p:spPr>
          <a:xfrm flipH="1">
            <a:off x="6096000" y="3124200"/>
            <a:ext cx="190500" cy="10712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24" idx="5"/>
            <a:endCxn id="4" idx="1"/>
          </p:cNvCxnSpPr>
          <p:nvPr/>
        </p:nvCxnSpPr>
        <p:spPr>
          <a:xfrm>
            <a:off x="4480812" y="3397319"/>
            <a:ext cx="1615188" cy="7981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2" idx="4"/>
            <a:endCxn id="4" idx="1"/>
          </p:cNvCxnSpPr>
          <p:nvPr/>
        </p:nvCxnSpPr>
        <p:spPr>
          <a:xfrm flipH="1">
            <a:off x="6096000" y="3429000"/>
            <a:ext cx="1371600" cy="7664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3" idx="6"/>
            <a:endCxn id="4" idx="1"/>
          </p:cNvCxnSpPr>
          <p:nvPr/>
        </p:nvCxnSpPr>
        <p:spPr>
          <a:xfrm>
            <a:off x="2057400" y="3505200"/>
            <a:ext cx="4038600" cy="690265"/>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457200" y="1066800"/>
            <a:ext cx="8229600" cy="4724400"/>
          </a:xfrm>
        </p:spPr>
        <p:txBody>
          <a:bodyPr/>
          <a:lstStyle/>
          <a:p>
            <a:r>
              <a:rPr lang="en-US" dirty="0" smtClean="0"/>
              <a:t>Settlement Vegetation data</a:t>
            </a:r>
          </a:p>
          <a:p>
            <a:r>
              <a:rPr lang="en-US" dirty="0" smtClean="0"/>
              <a:t>Born Physical</a:t>
            </a:r>
          </a:p>
          <a:p>
            <a:pPr lvl="1"/>
            <a:r>
              <a:rPr lang="en-US" dirty="0" smtClean="0"/>
              <a:t>Paper, Microfiche, Alphanumeric/Color coded on vellum sheets</a:t>
            </a:r>
          </a:p>
          <a:p>
            <a:r>
              <a:rPr lang="en-US" dirty="0" smtClean="0"/>
              <a:t>Born Digital</a:t>
            </a:r>
          </a:p>
          <a:p>
            <a:pPr lvl="1"/>
            <a:r>
              <a:rPr lang="en-US" dirty="0" smtClean="0"/>
              <a:t>PDF, JPEG, GIF, TIFF, XLS, XLSX, CSV, SHP, </a:t>
            </a:r>
            <a:r>
              <a:rPr lang="en-US" dirty="0" err="1" smtClean="0"/>
              <a:t>netCDF</a:t>
            </a:r>
            <a:r>
              <a:rPr lang="en-US" dirty="0" smtClean="0"/>
              <a:t>, HDF5, XML, GRIB, GRIB2, </a:t>
            </a:r>
            <a:r>
              <a:rPr lang="en-US" dirty="0" err="1" smtClean="0"/>
              <a:t>geoTIFF</a:t>
            </a:r>
            <a:r>
              <a:rPr lang="en-US" dirty="0" smtClean="0"/>
              <a:t>, DBF, BIL, BIP, ARC, SDTS, SRTM, IMG, UA, LGW, SXW, ODS</a:t>
            </a:r>
          </a:p>
          <a:p>
            <a:pPr lvl="1"/>
            <a:r>
              <a:rPr lang="en-US" dirty="0" smtClean="0"/>
              <a:t>Ad hoc formats:</a:t>
            </a:r>
          </a:p>
          <a:p>
            <a:pPr lvl="2"/>
            <a:r>
              <a:rPr lang="en-US" dirty="0" smtClean="0"/>
              <a:t>Spreadsheets</a:t>
            </a:r>
          </a:p>
          <a:p>
            <a:pPr lvl="2"/>
            <a:r>
              <a:rPr lang="en-US" dirty="0" smtClean="0"/>
              <a:t>Databases</a:t>
            </a:r>
          </a:p>
          <a:p>
            <a:pPr lvl="2"/>
            <a:r>
              <a:rPr lang="en-US" dirty="0" smtClean="0"/>
              <a:t>Services</a:t>
            </a:r>
          </a:p>
          <a:p>
            <a:pPr lvl="2"/>
            <a:r>
              <a:rPr lang="en-US" dirty="0" smtClean="0"/>
              <a:t>R Data</a:t>
            </a:r>
          </a:p>
          <a:p>
            <a:pPr lvl="2"/>
            <a:r>
              <a:rPr lang="en-US" dirty="0" err="1" smtClean="0"/>
              <a:t>Matlab</a:t>
            </a:r>
            <a:r>
              <a:rPr lang="en-US" dirty="0" smtClean="0"/>
              <a:t> Data</a:t>
            </a:r>
          </a:p>
        </p:txBody>
      </p:sp>
      <p:sp>
        <p:nvSpPr>
          <p:cNvPr id="2" name="Title 1"/>
          <p:cNvSpPr>
            <a:spLocks noGrp="1"/>
          </p:cNvSpPr>
          <p:nvPr>
            <p:ph type="title"/>
          </p:nvPr>
        </p:nvSpPr>
        <p:spPr>
          <a:xfrm>
            <a:off x="457200" y="274638"/>
            <a:ext cx="8229600" cy="563562"/>
          </a:xfrm>
        </p:spPr>
        <p:txBody>
          <a:bodyPr/>
          <a:lstStyle/>
          <a:p>
            <a:r>
              <a:rPr lang="en-US" dirty="0" smtClean="0"/>
              <a:t>Ecosystems and Climate Change</a:t>
            </a:r>
            <a:endParaRPr lang="en-US" dirty="0"/>
          </a:p>
        </p:txBody>
      </p:sp>
      <p:sp>
        <p:nvSpPr>
          <p:cNvPr id="4" name="TextBox 3"/>
          <p:cNvSpPr txBox="1"/>
          <p:nvPr/>
        </p:nvSpPr>
        <p:spPr>
          <a:xfrm>
            <a:off x="6096000" y="3733800"/>
            <a:ext cx="2667000" cy="923330"/>
          </a:xfrm>
          <a:prstGeom prst="rect">
            <a:avLst/>
          </a:prstGeom>
          <a:noFill/>
        </p:spPr>
        <p:txBody>
          <a:bodyPr wrap="square" rtlCol="0">
            <a:spAutoFit/>
          </a:bodyPr>
          <a:lstStyle/>
          <a:p>
            <a:pPr marL="285750" indent="-285750" algn="l">
              <a:buFont typeface="Arial"/>
              <a:buChar char="•"/>
            </a:pPr>
            <a:r>
              <a:rPr lang="en-US" dirty="0" smtClean="0"/>
              <a:t>Document</a:t>
            </a:r>
          </a:p>
          <a:p>
            <a:pPr marL="285750" indent="-285750" algn="l">
              <a:buFont typeface="Arial"/>
              <a:buChar char="•"/>
            </a:pPr>
            <a:r>
              <a:rPr lang="en-US" dirty="0" smtClean="0"/>
              <a:t>Image</a:t>
            </a:r>
          </a:p>
          <a:p>
            <a:pPr marL="285750" indent="-285750" algn="l">
              <a:buFont typeface="Arial"/>
              <a:buChar char="•"/>
            </a:pPr>
            <a:r>
              <a:rPr lang="en-US" dirty="0" smtClean="0"/>
              <a:t>Spatial</a:t>
            </a:r>
          </a:p>
        </p:txBody>
      </p:sp>
      <p:sp>
        <p:nvSpPr>
          <p:cNvPr id="24" name="Oval 23"/>
          <p:cNvSpPr/>
          <p:nvPr/>
        </p:nvSpPr>
        <p:spPr>
          <a:xfrm>
            <a:off x="3505200" y="3007074"/>
            <a:ext cx="11430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010400" y="2971800"/>
            <a:ext cx="9144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219200" y="3276600"/>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867400" y="2667000"/>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0853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a:stCxn id="5" idx="4"/>
            <a:endCxn id="4" idx="1"/>
          </p:cNvCxnSpPr>
          <p:nvPr/>
        </p:nvCxnSpPr>
        <p:spPr>
          <a:xfrm>
            <a:off x="4206048" y="3112442"/>
            <a:ext cx="1889952" cy="12215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24" idx="4"/>
            <a:endCxn id="4" idx="1"/>
          </p:cNvCxnSpPr>
          <p:nvPr/>
        </p:nvCxnSpPr>
        <p:spPr>
          <a:xfrm flipH="1">
            <a:off x="6096000" y="3124200"/>
            <a:ext cx="1028700" cy="12097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2" idx="4"/>
            <a:endCxn id="4" idx="1"/>
          </p:cNvCxnSpPr>
          <p:nvPr/>
        </p:nvCxnSpPr>
        <p:spPr>
          <a:xfrm>
            <a:off x="5603988" y="3118549"/>
            <a:ext cx="492012" cy="1215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3" idx="4"/>
            <a:endCxn id="4" idx="1"/>
          </p:cNvCxnSpPr>
          <p:nvPr/>
        </p:nvCxnSpPr>
        <p:spPr>
          <a:xfrm>
            <a:off x="4942545" y="3122371"/>
            <a:ext cx="1153455" cy="1211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9" idx="4"/>
            <a:endCxn id="4" idx="1"/>
          </p:cNvCxnSpPr>
          <p:nvPr/>
        </p:nvCxnSpPr>
        <p:spPr>
          <a:xfrm flipH="1">
            <a:off x="6096000" y="3124200"/>
            <a:ext cx="1943100" cy="1209765"/>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4" idx="1"/>
            <a:endCxn id="31" idx="4"/>
          </p:cNvCxnSpPr>
          <p:nvPr/>
        </p:nvCxnSpPr>
        <p:spPr>
          <a:xfrm flipH="1" flipV="1">
            <a:off x="4988277" y="3751208"/>
            <a:ext cx="1107723" cy="582757"/>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457200" y="1066800"/>
            <a:ext cx="8229600" cy="4724400"/>
          </a:xfrm>
        </p:spPr>
        <p:txBody>
          <a:bodyPr/>
          <a:lstStyle/>
          <a:p>
            <a:r>
              <a:rPr lang="en-US" dirty="0" smtClean="0"/>
              <a:t>Settlement Vegetation data</a:t>
            </a:r>
          </a:p>
          <a:p>
            <a:r>
              <a:rPr lang="en-US" dirty="0" smtClean="0"/>
              <a:t>Born Physical</a:t>
            </a:r>
          </a:p>
          <a:p>
            <a:pPr lvl="1"/>
            <a:r>
              <a:rPr lang="en-US" dirty="0" smtClean="0"/>
              <a:t>Paper, Microfiche, Alphanumeric/Color coded on vellum sheets</a:t>
            </a:r>
          </a:p>
          <a:p>
            <a:r>
              <a:rPr lang="en-US" dirty="0" smtClean="0"/>
              <a:t>Born Digital</a:t>
            </a:r>
          </a:p>
          <a:p>
            <a:pPr lvl="1"/>
            <a:r>
              <a:rPr lang="en-US" dirty="0" smtClean="0"/>
              <a:t>PDF, JPEG, GIF, TIFF, XLS, XLSX, CSV, SHP, </a:t>
            </a:r>
            <a:r>
              <a:rPr lang="en-US" dirty="0" err="1" smtClean="0"/>
              <a:t>netCDF</a:t>
            </a:r>
            <a:r>
              <a:rPr lang="en-US" dirty="0" smtClean="0"/>
              <a:t>, HDF5, XML, GRIB, GRIB2, </a:t>
            </a:r>
            <a:r>
              <a:rPr lang="en-US" dirty="0" err="1" smtClean="0"/>
              <a:t>geoTIFF</a:t>
            </a:r>
            <a:r>
              <a:rPr lang="en-US" dirty="0" smtClean="0"/>
              <a:t>, DBF, BIL, BIP, ARC, SDTS, SRTM, IMG, UA, LGW, SXW, ODS</a:t>
            </a:r>
          </a:p>
          <a:p>
            <a:pPr lvl="1"/>
            <a:r>
              <a:rPr lang="en-US" dirty="0" smtClean="0"/>
              <a:t>Ad hoc formats:</a:t>
            </a:r>
          </a:p>
          <a:p>
            <a:pPr lvl="2"/>
            <a:r>
              <a:rPr lang="en-US" dirty="0" smtClean="0"/>
              <a:t>Spreadsheets</a:t>
            </a:r>
          </a:p>
          <a:p>
            <a:pPr lvl="2"/>
            <a:r>
              <a:rPr lang="en-US" dirty="0" smtClean="0"/>
              <a:t>Databases</a:t>
            </a:r>
          </a:p>
          <a:p>
            <a:pPr lvl="2"/>
            <a:r>
              <a:rPr lang="en-US" dirty="0" smtClean="0"/>
              <a:t>Services</a:t>
            </a:r>
          </a:p>
          <a:p>
            <a:pPr lvl="2"/>
            <a:r>
              <a:rPr lang="en-US" dirty="0" smtClean="0"/>
              <a:t>R Data</a:t>
            </a:r>
          </a:p>
          <a:p>
            <a:pPr lvl="2"/>
            <a:r>
              <a:rPr lang="en-US" dirty="0" err="1" smtClean="0"/>
              <a:t>Matlab</a:t>
            </a:r>
            <a:r>
              <a:rPr lang="en-US" dirty="0" smtClean="0"/>
              <a:t> Data</a:t>
            </a:r>
          </a:p>
        </p:txBody>
      </p:sp>
      <p:sp>
        <p:nvSpPr>
          <p:cNvPr id="2" name="Title 1"/>
          <p:cNvSpPr>
            <a:spLocks noGrp="1"/>
          </p:cNvSpPr>
          <p:nvPr>
            <p:ph type="title"/>
          </p:nvPr>
        </p:nvSpPr>
        <p:spPr>
          <a:xfrm>
            <a:off x="457200" y="274638"/>
            <a:ext cx="8229600" cy="563562"/>
          </a:xfrm>
        </p:spPr>
        <p:txBody>
          <a:bodyPr/>
          <a:lstStyle/>
          <a:p>
            <a:r>
              <a:rPr lang="en-US" dirty="0" smtClean="0"/>
              <a:t>Ecosystems and Climate Change</a:t>
            </a:r>
            <a:endParaRPr lang="en-US" dirty="0"/>
          </a:p>
        </p:txBody>
      </p:sp>
      <p:sp>
        <p:nvSpPr>
          <p:cNvPr id="4" name="TextBox 3"/>
          <p:cNvSpPr txBox="1"/>
          <p:nvPr/>
        </p:nvSpPr>
        <p:spPr>
          <a:xfrm>
            <a:off x="6096000" y="3733800"/>
            <a:ext cx="2667000" cy="1200329"/>
          </a:xfrm>
          <a:prstGeom prst="rect">
            <a:avLst/>
          </a:prstGeom>
          <a:noFill/>
        </p:spPr>
        <p:txBody>
          <a:bodyPr wrap="square" rtlCol="0">
            <a:spAutoFit/>
          </a:bodyPr>
          <a:lstStyle/>
          <a:p>
            <a:pPr marL="285750" indent="-285750" algn="l">
              <a:buFont typeface="Arial"/>
              <a:buChar char="•"/>
            </a:pPr>
            <a:r>
              <a:rPr lang="en-US" dirty="0" smtClean="0"/>
              <a:t>Document</a:t>
            </a:r>
          </a:p>
          <a:p>
            <a:pPr marL="285750" indent="-285750" algn="l">
              <a:buFont typeface="Arial"/>
              <a:buChar char="•"/>
            </a:pPr>
            <a:r>
              <a:rPr lang="en-US" dirty="0" smtClean="0"/>
              <a:t>Image</a:t>
            </a:r>
          </a:p>
          <a:p>
            <a:pPr marL="285750" indent="-285750" algn="l">
              <a:buFont typeface="Arial"/>
              <a:buChar char="•"/>
            </a:pPr>
            <a:r>
              <a:rPr lang="en-US" dirty="0" smtClean="0"/>
              <a:t>Spatial</a:t>
            </a:r>
          </a:p>
          <a:p>
            <a:pPr marL="285750" indent="-285750" algn="l">
              <a:buFont typeface="Arial"/>
              <a:buChar char="•"/>
            </a:pPr>
            <a:r>
              <a:rPr lang="en-US" dirty="0" smtClean="0"/>
              <a:t>Tabular</a:t>
            </a:r>
          </a:p>
        </p:txBody>
      </p:sp>
      <p:sp>
        <p:nvSpPr>
          <p:cNvPr id="24" name="Oval 23"/>
          <p:cNvSpPr/>
          <p:nvPr/>
        </p:nvSpPr>
        <p:spPr>
          <a:xfrm>
            <a:off x="6553200" y="2667000"/>
            <a:ext cx="11430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222988" y="2661349"/>
            <a:ext cx="7620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523445" y="2665171"/>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786948" y="2655242"/>
            <a:ext cx="8382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543800" y="2667000"/>
            <a:ext cx="9906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07277" y="3294008"/>
            <a:ext cx="762000" cy="457200"/>
          </a:xfrm>
          <a:prstGeom prst="ellipse">
            <a:avLst/>
          </a:prstGeom>
          <a:solidFill>
            <a:schemeClr val="accent1">
              <a:alpha val="3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9625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08080"/>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14312</TotalTime>
  <Words>2770</Words>
  <Application>Microsoft Macintosh PowerPoint</Application>
  <PresentationFormat>On-screen Show (4:3)</PresentationFormat>
  <Paragraphs>635</Paragraphs>
  <Slides>40</Slides>
  <Notes>5</Notes>
  <HiddenSlides>0</HiddenSlides>
  <MMClips>1</MMClips>
  <ScaleCrop>false</ScaleCrop>
  <HeadingPairs>
    <vt:vector size="4" baseType="variant">
      <vt:variant>
        <vt:lpstr>Theme</vt:lpstr>
      </vt:variant>
      <vt:variant>
        <vt:i4>8</vt:i4>
      </vt:variant>
      <vt:variant>
        <vt:lpstr>Slide Titles</vt:lpstr>
      </vt:variant>
      <vt:variant>
        <vt:i4>40</vt:i4>
      </vt:variant>
    </vt:vector>
  </HeadingPairs>
  <TitlesOfParts>
    <vt:vector size="48" baseType="lpstr">
      <vt:lpstr>Default Design</vt:lpstr>
      <vt:lpstr>ncsa-template</vt:lpstr>
      <vt:lpstr>1_ncsa-template</vt:lpstr>
      <vt:lpstr>2_ncsa-template</vt:lpstr>
      <vt:lpstr>3_ncsa-template</vt:lpstr>
      <vt:lpstr>1_Default Design</vt:lpstr>
      <vt:lpstr>2_Default Design</vt:lpstr>
      <vt:lpstr>3_Default Design</vt:lpstr>
      <vt:lpstr>DIBBs Brown Dog  An Extensible and Distributed Data Transformation Service for Science</vt:lpstr>
      <vt:lpstr>PowerPoint Presentation</vt:lpstr>
      <vt:lpstr>Ecosystems and Climate Change</vt:lpstr>
      <vt:lpstr>Ecosystems and Climate Change</vt:lpstr>
      <vt:lpstr>Ecosystems and Climate Change</vt:lpstr>
      <vt:lpstr>Ecosystems and Climate Change</vt:lpstr>
      <vt:lpstr>Ecosystems and Climate Change</vt:lpstr>
      <vt:lpstr>Ecosystems and Climate Change</vt:lpstr>
      <vt:lpstr>Ecosystems and Climate Change</vt:lpstr>
      <vt:lpstr>Ecosystems and Climate Change</vt:lpstr>
      <vt:lpstr>Ecosystems and Climate Change</vt:lpstr>
      <vt:lpstr>Ecosystems and Climate Change</vt:lpstr>
      <vt:lpstr>“Big Data”</vt:lpstr>
      <vt:lpstr>The “Long-Tail” of “Big Data”</vt:lpstr>
      <vt:lpstr>PowerPoint Presentation</vt:lpstr>
      <vt:lpstr>PowerPoint Presentation</vt:lpstr>
      <vt:lpstr>PowerPoint Presentation</vt:lpstr>
      <vt:lpstr>PowerPoint Presentation</vt:lpstr>
      <vt:lpstr>The Data</vt:lpstr>
      <vt:lpstr>PowerPoint Presentation</vt:lpstr>
      <vt:lpstr>PowerPoint Presentation</vt:lpstr>
      <vt:lpstr>Processes Over the Data</vt:lpstr>
      <vt:lpstr>To Summarize the Problem…</vt:lpstr>
      <vt:lpstr>To Summarize the Problem…</vt:lpstr>
      <vt:lpstr>Brown Dog - A Science Driven Data Transformation Service</vt:lpstr>
      <vt:lpstr>Brown Dog - A Science Driven Data Transformation Service</vt:lpstr>
      <vt:lpstr>PowerPoint Presentation</vt:lpstr>
      <vt:lpstr>Brown Dog</vt:lpstr>
      <vt:lpstr>NSF  DataNets DIBBs</vt:lpstr>
      <vt:lpstr>NSF  DataNets DIBBs</vt:lpstr>
      <vt:lpstr>PowerPoint Presentation</vt:lpstr>
      <vt:lpstr>PowerPoint Presentation</vt:lpstr>
      <vt:lpstr>PowerPoint Presentation</vt:lpstr>
      <vt:lpstr>PowerPoint Presentation</vt:lpstr>
      <vt:lpstr>PowerPoint Presentation</vt:lpstr>
      <vt:lpstr>PowerPoint Presentation</vt:lpstr>
      <vt:lpstr>XSEDE: Large-Scale Video Analytics</vt:lpstr>
      <vt:lpstr>PowerPoint Presentation</vt:lpstr>
      <vt:lpstr>XSEDE: Decomposing Bodies</vt:lpstr>
      <vt:lpstr>Brown Dog Architecture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kmchenry</dc:creator>
  <cp:lastModifiedBy>Kenton McHenry</cp:lastModifiedBy>
  <cp:revision>1676</cp:revision>
  <cp:lastPrinted>2015-10-08T13:41:15Z</cp:lastPrinted>
  <dcterms:created xsi:type="dcterms:W3CDTF">1601-01-01T00:00:00Z</dcterms:created>
  <dcterms:modified xsi:type="dcterms:W3CDTF">2016-07-18T16:48:33Z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